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4" r:id="rId5"/>
    <p:sldId id="257" r:id="rId6"/>
    <p:sldId id="260" r:id="rId7"/>
    <p:sldId id="267" r:id="rId8"/>
    <p:sldId id="268" r:id="rId9"/>
    <p:sldId id="269" r:id="rId10"/>
    <p:sldId id="281" r:id="rId11"/>
    <p:sldId id="265" r:id="rId12"/>
    <p:sldId id="266" r:id="rId13"/>
    <p:sldId id="270" r:id="rId14"/>
    <p:sldId id="271" r:id="rId15"/>
    <p:sldId id="272" r:id="rId16"/>
    <p:sldId id="273" r:id="rId17"/>
    <p:sldId id="274" r:id="rId18"/>
    <p:sldId id="258" r:id="rId19"/>
    <p:sldId id="263" r:id="rId20"/>
    <p:sldId id="275" r:id="rId21"/>
    <p:sldId id="276" r:id="rId22"/>
    <p:sldId id="279" r:id="rId23"/>
    <p:sldId id="259" r:id="rId24"/>
    <p:sldId id="262" r:id="rId25"/>
    <p:sldId id="278" r:id="rId26"/>
    <p:sldId id="277" r:id="rId27"/>
    <p:sldId id="280"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4" d="100"/>
          <a:sy n="114" d="100"/>
        </p:scale>
        <p:origin x="150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6EADB4-BBC4-47EB-AF21-8DB70C55A1A3}"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3781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EADB4-BBC4-47EB-AF21-8DB70C55A1A3}"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275531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EADB4-BBC4-47EB-AF21-8DB70C55A1A3}"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223224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EADB4-BBC4-47EB-AF21-8DB70C55A1A3}"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3408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EADB4-BBC4-47EB-AF21-8DB70C55A1A3}" type="datetimeFigureOut">
              <a:rPr lang="en-GB" smtClean="0"/>
              <a:t>05/06/2024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417256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6EADB4-BBC4-47EB-AF21-8DB70C55A1A3}" type="datetimeFigureOut">
              <a:rPr lang="en-GB" smtClean="0"/>
              <a:t>05/06/2024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79646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ADB4-BBC4-47EB-AF21-8DB70C55A1A3}" type="datetimeFigureOut">
              <a:rPr lang="en-GB" smtClean="0"/>
              <a:t>05/06/2024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19223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EADB4-BBC4-47EB-AF21-8DB70C55A1A3}" type="datetimeFigureOut">
              <a:rPr lang="en-GB" smtClean="0"/>
              <a:t>05/06/2024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416502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EADB4-BBC4-47EB-AF21-8DB70C55A1A3}" type="datetimeFigureOut">
              <a:rPr lang="en-GB" smtClean="0"/>
              <a:t>05/06/2024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348865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6EADB4-BBC4-47EB-AF21-8DB70C55A1A3}" type="datetimeFigureOut">
              <a:rPr lang="en-GB" smtClean="0"/>
              <a:t>05/06/2024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70602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6EADB4-BBC4-47EB-AF21-8DB70C55A1A3}" type="datetimeFigureOut">
              <a:rPr lang="en-GB" smtClean="0"/>
              <a:t>05/06/2024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66CDB-1883-41B8-98A6-DC914C5318B9}" type="slidenum">
              <a:rPr lang="en-GB" smtClean="0"/>
              <a:t>‹#›</a:t>
            </a:fld>
            <a:endParaRPr lang="en-GB"/>
          </a:p>
        </p:txBody>
      </p:sp>
    </p:spTree>
    <p:extLst>
      <p:ext uri="{BB962C8B-B14F-4D97-AF65-F5344CB8AC3E}">
        <p14:creationId xmlns:p14="http://schemas.microsoft.com/office/powerpoint/2010/main" val="124318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EADB4-BBC4-47EB-AF21-8DB70C55A1A3}" type="datetimeFigureOut">
              <a:rPr lang="en-GB" smtClean="0"/>
              <a:t>05/06/2024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66CDB-1883-41B8-98A6-DC914C5318B9}" type="slidenum">
              <a:rPr lang="en-GB" smtClean="0"/>
              <a:t>‹#›</a:t>
            </a:fld>
            <a:endParaRPr lang="en-GB"/>
          </a:p>
        </p:txBody>
      </p:sp>
    </p:spTree>
    <p:extLst>
      <p:ext uri="{BB962C8B-B14F-4D97-AF65-F5344CB8AC3E}">
        <p14:creationId xmlns:p14="http://schemas.microsoft.com/office/powerpoint/2010/main" val="413311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FCFAC2-1EC6-468B-89FB-0DDED7E843CF}"/>
              </a:ext>
            </a:extLst>
          </p:cNvPr>
          <p:cNvSpPr>
            <a:spLocks noGrp="1"/>
          </p:cNvSpPr>
          <p:nvPr>
            <p:ph type="title"/>
          </p:nvPr>
        </p:nvSpPr>
        <p:spPr>
          <a:xfrm>
            <a:off x="221942" y="86234"/>
            <a:ext cx="8717872" cy="594804"/>
          </a:xfrm>
          <a:solidFill>
            <a:srgbClr val="FFFF00"/>
          </a:solidFill>
        </p:spPr>
        <p:txBody>
          <a:bodyPr>
            <a:normAutofit fontScale="90000"/>
          </a:bodyPr>
          <a:lstStyle/>
          <a:p>
            <a:r>
              <a:rPr lang="en-GB" dirty="0"/>
              <a:t>LO: To revise for Paper 1 Biology Exam</a:t>
            </a:r>
          </a:p>
        </p:txBody>
      </p:sp>
      <p:pic>
        <p:nvPicPr>
          <p:cNvPr id="1026" name="Picture 2" descr="Magnification | Teaching Resources">
            <a:extLst>
              <a:ext uri="{FF2B5EF4-FFF2-40B4-BE49-F238E27FC236}">
                <a16:creationId xmlns:a16="http://schemas.microsoft.com/office/drawing/2014/main" id="{A06DFB5E-8D69-4054-82FE-3378F11E2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3" y="703197"/>
            <a:ext cx="8922058" cy="60685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1F2EBD5-0E73-4636-963B-4D7FAED6112E}"/>
              </a:ext>
            </a:extLst>
          </p:cNvPr>
          <p:cNvSpPr>
            <a:spLocks noGrp="1"/>
          </p:cNvSpPr>
          <p:nvPr>
            <p:ph idx="1"/>
          </p:nvPr>
        </p:nvSpPr>
        <p:spPr>
          <a:xfrm>
            <a:off x="204186" y="681038"/>
            <a:ext cx="9006073" cy="4573930"/>
          </a:xfrm>
        </p:spPr>
        <p:txBody>
          <a:bodyPr/>
          <a:lstStyle/>
          <a:p>
            <a:pPr marL="0" indent="0">
              <a:buNone/>
            </a:pPr>
            <a:r>
              <a:rPr lang="en-GB" u="sng" dirty="0"/>
              <a:t>Rapid recall:</a:t>
            </a:r>
          </a:p>
          <a:p>
            <a:pPr marL="0" indent="0">
              <a:buNone/>
            </a:pPr>
            <a:endParaRPr lang="en-GB" dirty="0"/>
          </a:p>
        </p:txBody>
      </p:sp>
    </p:spTree>
    <p:extLst>
      <p:ext uri="{BB962C8B-B14F-4D97-AF65-F5344CB8AC3E}">
        <p14:creationId xmlns:p14="http://schemas.microsoft.com/office/powerpoint/2010/main" val="81318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C073-E4E8-4833-96C1-A27D8322F32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0A5B7FC-20C1-43F5-9256-B4519D49AB5A}"/>
              </a:ext>
            </a:extLst>
          </p:cNvPr>
          <p:cNvPicPr>
            <a:picLocks noChangeAspect="1"/>
          </p:cNvPicPr>
          <p:nvPr/>
        </p:nvPicPr>
        <p:blipFill>
          <a:blip r:embed="rId2"/>
          <a:stretch>
            <a:fillRect/>
          </a:stretch>
        </p:blipFill>
        <p:spPr>
          <a:xfrm>
            <a:off x="134333" y="67220"/>
            <a:ext cx="7154234" cy="3691416"/>
          </a:xfrm>
          <a:prstGeom prst="rect">
            <a:avLst/>
          </a:prstGeom>
        </p:spPr>
      </p:pic>
      <p:pic>
        <p:nvPicPr>
          <p:cNvPr id="4" name="Picture 3">
            <a:extLst>
              <a:ext uri="{FF2B5EF4-FFF2-40B4-BE49-F238E27FC236}">
                <a16:creationId xmlns:a16="http://schemas.microsoft.com/office/drawing/2014/main" id="{EF20A461-4218-40F2-AC58-EBF22E5528E5}"/>
              </a:ext>
            </a:extLst>
          </p:cNvPr>
          <p:cNvPicPr>
            <a:picLocks noChangeAspect="1"/>
          </p:cNvPicPr>
          <p:nvPr/>
        </p:nvPicPr>
        <p:blipFill rotWithShape="1">
          <a:blip r:embed="rId3"/>
          <a:srcRect b="51901"/>
          <a:stretch/>
        </p:blipFill>
        <p:spPr>
          <a:xfrm>
            <a:off x="134333" y="3758636"/>
            <a:ext cx="7154234" cy="2292722"/>
          </a:xfrm>
          <a:prstGeom prst="rect">
            <a:avLst/>
          </a:prstGeom>
        </p:spPr>
      </p:pic>
      <p:pic>
        <p:nvPicPr>
          <p:cNvPr id="5" name="Picture 4">
            <a:extLst>
              <a:ext uri="{FF2B5EF4-FFF2-40B4-BE49-F238E27FC236}">
                <a16:creationId xmlns:a16="http://schemas.microsoft.com/office/drawing/2014/main" id="{CB10361E-E9C5-4302-B4CE-CF8796253C45}"/>
              </a:ext>
            </a:extLst>
          </p:cNvPr>
          <p:cNvPicPr>
            <a:picLocks noChangeAspect="1"/>
          </p:cNvPicPr>
          <p:nvPr/>
        </p:nvPicPr>
        <p:blipFill rotWithShape="1">
          <a:blip r:embed="rId3"/>
          <a:srcRect t="82547"/>
          <a:stretch/>
        </p:blipFill>
        <p:spPr>
          <a:xfrm>
            <a:off x="134333" y="6051358"/>
            <a:ext cx="6358722" cy="739422"/>
          </a:xfrm>
          <a:prstGeom prst="rect">
            <a:avLst/>
          </a:prstGeom>
        </p:spPr>
      </p:pic>
      <p:pic>
        <p:nvPicPr>
          <p:cNvPr id="6" name="Picture 5">
            <a:extLst>
              <a:ext uri="{FF2B5EF4-FFF2-40B4-BE49-F238E27FC236}">
                <a16:creationId xmlns:a16="http://schemas.microsoft.com/office/drawing/2014/main" id="{143A1841-CEB4-43CF-8933-2EA4B4559A26}"/>
              </a:ext>
            </a:extLst>
          </p:cNvPr>
          <p:cNvPicPr>
            <a:picLocks noChangeAspect="1"/>
          </p:cNvPicPr>
          <p:nvPr/>
        </p:nvPicPr>
        <p:blipFill>
          <a:blip r:embed="rId4"/>
          <a:stretch>
            <a:fillRect/>
          </a:stretch>
        </p:blipFill>
        <p:spPr>
          <a:xfrm>
            <a:off x="1462" y="4335447"/>
            <a:ext cx="7419975" cy="2324100"/>
          </a:xfrm>
          <a:prstGeom prst="rect">
            <a:avLst/>
          </a:prstGeom>
        </p:spPr>
      </p:pic>
      <p:sp>
        <p:nvSpPr>
          <p:cNvPr id="7" name="TextBox 6">
            <a:extLst>
              <a:ext uri="{FF2B5EF4-FFF2-40B4-BE49-F238E27FC236}">
                <a16:creationId xmlns:a16="http://schemas.microsoft.com/office/drawing/2014/main" id="{45B47E52-C0CF-480A-AC6C-5C55A6A44A80}"/>
              </a:ext>
            </a:extLst>
          </p:cNvPr>
          <p:cNvSpPr txBox="1"/>
          <p:nvPr/>
        </p:nvSpPr>
        <p:spPr>
          <a:xfrm>
            <a:off x="6744780" y="1258742"/>
            <a:ext cx="2076207" cy="1754326"/>
          </a:xfrm>
          <a:prstGeom prst="rect">
            <a:avLst/>
          </a:prstGeom>
          <a:solidFill>
            <a:schemeClr val="accent4">
              <a:lumMod val="20000"/>
              <a:lumOff val="80000"/>
            </a:schemeClr>
          </a:solidFill>
        </p:spPr>
        <p:txBody>
          <a:bodyPr wrap="square" rtlCol="0">
            <a:spAutoFit/>
          </a:bodyPr>
          <a:lstStyle/>
          <a:p>
            <a:r>
              <a:rPr lang="en-GB" b="1" dirty="0"/>
              <a:t>Can you identify:</a:t>
            </a:r>
          </a:p>
          <a:p>
            <a:pPr marL="285750" indent="-285750">
              <a:buFont typeface="Arial" panose="020B0604020202020204" pitchFamily="34" charset="0"/>
              <a:buChar char="•"/>
            </a:pPr>
            <a:r>
              <a:rPr lang="en-GB" dirty="0"/>
              <a:t>Dependent variable</a:t>
            </a:r>
          </a:p>
          <a:p>
            <a:pPr marL="285750" indent="-285750">
              <a:buFont typeface="Arial" panose="020B0604020202020204" pitchFamily="34" charset="0"/>
              <a:buChar char="•"/>
            </a:pPr>
            <a:r>
              <a:rPr lang="en-GB" dirty="0"/>
              <a:t>Independent variable</a:t>
            </a:r>
          </a:p>
          <a:p>
            <a:pPr marL="285750" indent="-285750">
              <a:buFont typeface="Arial" panose="020B0604020202020204" pitchFamily="34" charset="0"/>
              <a:buChar char="•"/>
            </a:pPr>
            <a:r>
              <a:rPr lang="en-GB" dirty="0"/>
              <a:t>Control variables</a:t>
            </a:r>
          </a:p>
        </p:txBody>
      </p:sp>
    </p:spTree>
    <p:extLst>
      <p:ext uri="{BB962C8B-B14F-4D97-AF65-F5344CB8AC3E}">
        <p14:creationId xmlns:p14="http://schemas.microsoft.com/office/powerpoint/2010/main" val="39322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1030-A840-4D75-A254-C20C7B2F8161}"/>
              </a:ext>
            </a:extLst>
          </p:cNvPr>
          <p:cNvSpPr>
            <a:spLocks noGrp="1"/>
          </p:cNvSpPr>
          <p:nvPr>
            <p:ph type="title"/>
          </p:nvPr>
        </p:nvSpPr>
        <p:spPr>
          <a:xfrm>
            <a:off x="628650" y="332224"/>
            <a:ext cx="7886700" cy="1325563"/>
          </a:xfrm>
        </p:spPr>
        <p:txBody>
          <a:bodyPr/>
          <a:lstStyle/>
          <a:p>
            <a:endParaRPr lang="en-GB"/>
          </a:p>
        </p:txBody>
      </p:sp>
      <p:pic>
        <p:nvPicPr>
          <p:cNvPr id="3" name="Picture 2">
            <a:extLst>
              <a:ext uri="{FF2B5EF4-FFF2-40B4-BE49-F238E27FC236}">
                <a16:creationId xmlns:a16="http://schemas.microsoft.com/office/drawing/2014/main" id="{97C578AA-0005-4044-A8B7-6C80218553CC}"/>
              </a:ext>
            </a:extLst>
          </p:cNvPr>
          <p:cNvPicPr>
            <a:picLocks noChangeAspect="1"/>
          </p:cNvPicPr>
          <p:nvPr/>
        </p:nvPicPr>
        <p:blipFill>
          <a:blip r:embed="rId2"/>
          <a:stretch>
            <a:fillRect/>
          </a:stretch>
        </p:blipFill>
        <p:spPr>
          <a:xfrm>
            <a:off x="0" y="572517"/>
            <a:ext cx="7972425" cy="5162550"/>
          </a:xfrm>
          <a:prstGeom prst="rect">
            <a:avLst/>
          </a:prstGeom>
        </p:spPr>
      </p:pic>
      <p:sp>
        <p:nvSpPr>
          <p:cNvPr id="4" name="TextBox 3">
            <a:extLst>
              <a:ext uri="{FF2B5EF4-FFF2-40B4-BE49-F238E27FC236}">
                <a16:creationId xmlns:a16="http://schemas.microsoft.com/office/drawing/2014/main" id="{25CDA945-709D-4867-AB19-44191D64E2D4}"/>
              </a:ext>
            </a:extLst>
          </p:cNvPr>
          <p:cNvSpPr txBox="1"/>
          <p:nvPr/>
        </p:nvSpPr>
        <p:spPr>
          <a:xfrm>
            <a:off x="6711519" y="70210"/>
            <a:ext cx="2352276" cy="2585323"/>
          </a:xfrm>
          <a:prstGeom prst="rect">
            <a:avLst/>
          </a:prstGeom>
          <a:solidFill>
            <a:schemeClr val="accent4">
              <a:lumMod val="20000"/>
              <a:lumOff val="80000"/>
            </a:schemeClr>
          </a:solidFill>
        </p:spPr>
        <p:txBody>
          <a:bodyPr wrap="square" rtlCol="0">
            <a:spAutoFit/>
          </a:bodyPr>
          <a:lstStyle/>
          <a:p>
            <a:r>
              <a:rPr lang="en-GB" dirty="0"/>
              <a:t>How many repeats would a scientist carry out?</a:t>
            </a:r>
          </a:p>
          <a:p>
            <a:r>
              <a:rPr lang="en-GB" dirty="0"/>
              <a:t>Why are repeats important?</a:t>
            </a:r>
          </a:p>
          <a:p>
            <a:r>
              <a:rPr lang="en-GB" dirty="0"/>
              <a:t>What is an anomalous result?</a:t>
            </a:r>
          </a:p>
          <a:p>
            <a:r>
              <a:rPr lang="en-GB" dirty="0"/>
              <a:t>How are anomalous results dealt with?</a:t>
            </a:r>
          </a:p>
        </p:txBody>
      </p:sp>
      <p:pic>
        <p:nvPicPr>
          <p:cNvPr id="5" name="Picture 4">
            <a:extLst>
              <a:ext uri="{FF2B5EF4-FFF2-40B4-BE49-F238E27FC236}">
                <a16:creationId xmlns:a16="http://schemas.microsoft.com/office/drawing/2014/main" id="{833CED2A-7603-40A4-AEC8-9691AA2448FF}"/>
              </a:ext>
            </a:extLst>
          </p:cNvPr>
          <p:cNvPicPr>
            <a:picLocks noChangeAspect="1"/>
          </p:cNvPicPr>
          <p:nvPr/>
        </p:nvPicPr>
        <p:blipFill>
          <a:blip r:embed="rId3"/>
          <a:stretch>
            <a:fillRect/>
          </a:stretch>
        </p:blipFill>
        <p:spPr>
          <a:xfrm>
            <a:off x="290512" y="4738549"/>
            <a:ext cx="7391400" cy="1714500"/>
          </a:xfrm>
          <a:prstGeom prst="rect">
            <a:avLst/>
          </a:prstGeom>
        </p:spPr>
      </p:pic>
    </p:spTree>
    <p:extLst>
      <p:ext uri="{BB962C8B-B14F-4D97-AF65-F5344CB8AC3E}">
        <p14:creationId xmlns:p14="http://schemas.microsoft.com/office/powerpoint/2010/main" val="21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0EB6-B36B-44CB-9FE6-52ADB33510E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CD3317F7-0698-44CD-9CFB-C52752BE8B06}"/>
              </a:ext>
            </a:extLst>
          </p:cNvPr>
          <p:cNvPicPr>
            <a:picLocks noChangeAspect="1"/>
          </p:cNvPicPr>
          <p:nvPr/>
        </p:nvPicPr>
        <p:blipFill>
          <a:blip r:embed="rId2"/>
          <a:stretch>
            <a:fillRect/>
          </a:stretch>
        </p:blipFill>
        <p:spPr>
          <a:xfrm>
            <a:off x="1214437" y="185737"/>
            <a:ext cx="6715125" cy="6486525"/>
          </a:xfrm>
          <a:prstGeom prst="rect">
            <a:avLst/>
          </a:prstGeom>
        </p:spPr>
      </p:pic>
      <p:sp>
        <p:nvSpPr>
          <p:cNvPr id="4" name="TextBox 3">
            <a:extLst>
              <a:ext uri="{FF2B5EF4-FFF2-40B4-BE49-F238E27FC236}">
                <a16:creationId xmlns:a16="http://schemas.microsoft.com/office/drawing/2014/main" id="{C336055C-AFF8-4D95-B95A-B5F824E0822A}"/>
              </a:ext>
            </a:extLst>
          </p:cNvPr>
          <p:cNvSpPr txBox="1"/>
          <p:nvPr/>
        </p:nvSpPr>
        <p:spPr>
          <a:xfrm>
            <a:off x="3178067" y="3719744"/>
            <a:ext cx="1038688" cy="646331"/>
          </a:xfrm>
          <a:prstGeom prst="rect">
            <a:avLst/>
          </a:prstGeom>
          <a:noFill/>
        </p:spPr>
        <p:txBody>
          <a:bodyPr wrap="square" rtlCol="0">
            <a:spAutoFit/>
          </a:bodyPr>
          <a:lstStyle/>
          <a:p>
            <a:r>
              <a:rPr lang="en-GB" sz="3600" b="1" dirty="0">
                <a:solidFill>
                  <a:srgbClr val="FF0000"/>
                </a:solidFill>
              </a:rPr>
              <a:t>✓</a:t>
            </a:r>
          </a:p>
        </p:txBody>
      </p:sp>
      <p:sp>
        <p:nvSpPr>
          <p:cNvPr id="5" name="TextBox 4">
            <a:extLst>
              <a:ext uri="{FF2B5EF4-FFF2-40B4-BE49-F238E27FC236}">
                <a16:creationId xmlns:a16="http://schemas.microsoft.com/office/drawing/2014/main" id="{08B06535-0628-480D-93D1-942D2D50E49A}"/>
              </a:ext>
            </a:extLst>
          </p:cNvPr>
          <p:cNvSpPr txBox="1"/>
          <p:nvPr/>
        </p:nvSpPr>
        <p:spPr>
          <a:xfrm>
            <a:off x="3990305" y="3719744"/>
            <a:ext cx="1038688" cy="646331"/>
          </a:xfrm>
          <a:prstGeom prst="rect">
            <a:avLst/>
          </a:prstGeom>
          <a:noFill/>
        </p:spPr>
        <p:txBody>
          <a:bodyPr wrap="square" rtlCol="0">
            <a:spAutoFit/>
          </a:bodyPr>
          <a:lstStyle/>
          <a:p>
            <a:r>
              <a:rPr lang="en-GB" sz="3600" b="1" dirty="0">
                <a:solidFill>
                  <a:srgbClr val="FF0000"/>
                </a:solidFill>
              </a:rPr>
              <a:t>✓</a:t>
            </a:r>
          </a:p>
        </p:txBody>
      </p:sp>
      <p:sp>
        <p:nvSpPr>
          <p:cNvPr id="6" name="TextBox 5">
            <a:extLst>
              <a:ext uri="{FF2B5EF4-FFF2-40B4-BE49-F238E27FC236}">
                <a16:creationId xmlns:a16="http://schemas.microsoft.com/office/drawing/2014/main" id="{226F0EA0-5B5F-45A5-8E71-C63A27A6F097}"/>
              </a:ext>
            </a:extLst>
          </p:cNvPr>
          <p:cNvSpPr txBox="1"/>
          <p:nvPr/>
        </p:nvSpPr>
        <p:spPr>
          <a:xfrm>
            <a:off x="4789018" y="3719744"/>
            <a:ext cx="1038688" cy="646331"/>
          </a:xfrm>
          <a:prstGeom prst="rect">
            <a:avLst/>
          </a:prstGeom>
          <a:noFill/>
        </p:spPr>
        <p:txBody>
          <a:bodyPr wrap="square" rtlCol="0">
            <a:spAutoFit/>
          </a:bodyPr>
          <a:lstStyle/>
          <a:p>
            <a:r>
              <a:rPr lang="en-GB" sz="3600" b="1" dirty="0">
                <a:solidFill>
                  <a:srgbClr val="FF0000"/>
                </a:solidFill>
              </a:rPr>
              <a:t>X</a:t>
            </a:r>
          </a:p>
        </p:txBody>
      </p:sp>
      <p:sp>
        <p:nvSpPr>
          <p:cNvPr id="7" name="TextBox 6">
            <a:extLst>
              <a:ext uri="{FF2B5EF4-FFF2-40B4-BE49-F238E27FC236}">
                <a16:creationId xmlns:a16="http://schemas.microsoft.com/office/drawing/2014/main" id="{35F46CAC-1430-49EC-8ED0-5FB298DB11A1}"/>
              </a:ext>
            </a:extLst>
          </p:cNvPr>
          <p:cNvSpPr txBox="1"/>
          <p:nvPr/>
        </p:nvSpPr>
        <p:spPr>
          <a:xfrm>
            <a:off x="5555792" y="3719744"/>
            <a:ext cx="1038688" cy="646331"/>
          </a:xfrm>
          <a:prstGeom prst="rect">
            <a:avLst/>
          </a:prstGeom>
          <a:noFill/>
        </p:spPr>
        <p:txBody>
          <a:bodyPr wrap="square" rtlCol="0">
            <a:spAutoFit/>
          </a:bodyPr>
          <a:lstStyle/>
          <a:p>
            <a:r>
              <a:rPr lang="en-GB" sz="3600" b="1" dirty="0">
                <a:solidFill>
                  <a:srgbClr val="FF0000"/>
                </a:solidFill>
              </a:rPr>
              <a:t>X</a:t>
            </a:r>
          </a:p>
        </p:txBody>
      </p:sp>
      <p:sp>
        <p:nvSpPr>
          <p:cNvPr id="8" name="TextBox 7">
            <a:extLst>
              <a:ext uri="{FF2B5EF4-FFF2-40B4-BE49-F238E27FC236}">
                <a16:creationId xmlns:a16="http://schemas.microsoft.com/office/drawing/2014/main" id="{E224D3A3-0778-4D1E-A5F4-D00DF0577474}"/>
              </a:ext>
            </a:extLst>
          </p:cNvPr>
          <p:cNvSpPr txBox="1"/>
          <p:nvPr/>
        </p:nvSpPr>
        <p:spPr>
          <a:xfrm>
            <a:off x="3178067" y="4549672"/>
            <a:ext cx="1038688" cy="646331"/>
          </a:xfrm>
          <a:prstGeom prst="rect">
            <a:avLst/>
          </a:prstGeom>
          <a:noFill/>
        </p:spPr>
        <p:txBody>
          <a:bodyPr wrap="square" rtlCol="0">
            <a:spAutoFit/>
          </a:bodyPr>
          <a:lstStyle/>
          <a:p>
            <a:r>
              <a:rPr lang="en-GB" sz="3600" b="1" dirty="0">
                <a:solidFill>
                  <a:srgbClr val="FF0000"/>
                </a:solidFill>
              </a:rPr>
              <a:t>✓</a:t>
            </a:r>
          </a:p>
        </p:txBody>
      </p:sp>
      <p:sp>
        <p:nvSpPr>
          <p:cNvPr id="9" name="TextBox 8">
            <a:extLst>
              <a:ext uri="{FF2B5EF4-FFF2-40B4-BE49-F238E27FC236}">
                <a16:creationId xmlns:a16="http://schemas.microsoft.com/office/drawing/2014/main" id="{5ADD18D2-CD78-4EA5-BEB2-ACB26C65463F}"/>
              </a:ext>
            </a:extLst>
          </p:cNvPr>
          <p:cNvSpPr txBox="1"/>
          <p:nvPr/>
        </p:nvSpPr>
        <p:spPr>
          <a:xfrm>
            <a:off x="3990305" y="4549672"/>
            <a:ext cx="1038688" cy="646331"/>
          </a:xfrm>
          <a:prstGeom prst="rect">
            <a:avLst/>
          </a:prstGeom>
          <a:noFill/>
        </p:spPr>
        <p:txBody>
          <a:bodyPr wrap="square" rtlCol="0">
            <a:spAutoFit/>
          </a:bodyPr>
          <a:lstStyle/>
          <a:p>
            <a:r>
              <a:rPr lang="en-GB" sz="3600" b="1" dirty="0">
                <a:solidFill>
                  <a:srgbClr val="FF0000"/>
                </a:solidFill>
              </a:rPr>
              <a:t>X</a:t>
            </a:r>
          </a:p>
        </p:txBody>
      </p:sp>
      <p:sp>
        <p:nvSpPr>
          <p:cNvPr id="10" name="TextBox 9">
            <a:extLst>
              <a:ext uri="{FF2B5EF4-FFF2-40B4-BE49-F238E27FC236}">
                <a16:creationId xmlns:a16="http://schemas.microsoft.com/office/drawing/2014/main" id="{EEE64650-8790-40AB-8A29-F0ED4E9A5571}"/>
              </a:ext>
            </a:extLst>
          </p:cNvPr>
          <p:cNvSpPr txBox="1"/>
          <p:nvPr/>
        </p:nvSpPr>
        <p:spPr>
          <a:xfrm>
            <a:off x="4802542" y="4549672"/>
            <a:ext cx="1038688" cy="646331"/>
          </a:xfrm>
          <a:prstGeom prst="rect">
            <a:avLst/>
          </a:prstGeom>
          <a:noFill/>
        </p:spPr>
        <p:txBody>
          <a:bodyPr wrap="square" rtlCol="0">
            <a:spAutoFit/>
          </a:bodyPr>
          <a:lstStyle/>
          <a:p>
            <a:r>
              <a:rPr lang="en-GB" sz="3600" b="1" dirty="0">
                <a:solidFill>
                  <a:srgbClr val="FF0000"/>
                </a:solidFill>
              </a:rPr>
              <a:t>X</a:t>
            </a:r>
          </a:p>
        </p:txBody>
      </p:sp>
      <p:sp>
        <p:nvSpPr>
          <p:cNvPr id="11" name="TextBox 10">
            <a:extLst>
              <a:ext uri="{FF2B5EF4-FFF2-40B4-BE49-F238E27FC236}">
                <a16:creationId xmlns:a16="http://schemas.microsoft.com/office/drawing/2014/main" id="{196CA204-55AA-4FEE-A019-80CC52ACDADC}"/>
              </a:ext>
            </a:extLst>
          </p:cNvPr>
          <p:cNvSpPr txBox="1"/>
          <p:nvPr/>
        </p:nvSpPr>
        <p:spPr>
          <a:xfrm>
            <a:off x="5561237" y="4549672"/>
            <a:ext cx="1038688" cy="646331"/>
          </a:xfrm>
          <a:prstGeom prst="rect">
            <a:avLst/>
          </a:prstGeom>
          <a:noFill/>
        </p:spPr>
        <p:txBody>
          <a:bodyPr wrap="square" rtlCol="0">
            <a:spAutoFit/>
          </a:bodyPr>
          <a:lstStyle/>
          <a:p>
            <a:r>
              <a:rPr lang="en-GB" sz="3600" b="1" dirty="0">
                <a:solidFill>
                  <a:srgbClr val="FF0000"/>
                </a:solidFill>
              </a:rPr>
              <a:t>X</a:t>
            </a:r>
          </a:p>
        </p:txBody>
      </p:sp>
      <p:sp>
        <p:nvSpPr>
          <p:cNvPr id="12" name="TextBox 11">
            <a:extLst>
              <a:ext uri="{FF2B5EF4-FFF2-40B4-BE49-F238E27FC236}">
                <a16:creationId xmlns:a16="http://schemas.microsoft.com/office/drawing/2014/main" id="{070C683C-4FE1-40A0-B59A-C2EB62B50238}"/>
              </a:ext>
            </a:extLst>
          </p:cNvPr>
          <p:cNvSpPr txBox="1"/>
          <p:nvPr/>
        </p:nvSpPr>
        <p:spPr>
          <a:xfrm>
            <a:off x="6180385" y="3768945"/>
            <a:ext cx="3524585" cy="461665"/>
          </a:xfrm>
          <a:prstGeom prst="rect">
            <a:avLst/>
          </a:prstGeom>
          <a:noFill/>
        </p:spPr>
        <p:txBody>
          <a:bodyPr wrap="square" rtlCol="0">
            <a:spAutoFit/>
          </a:bodyPr>
          <a:lstStyle/>
          <a:p>
            <a:r>
              <a:rPr lang="en-GB" sz="2400" b="1" dirty="0">
                <a:solidFill>
                  <a:srgbClr val="FF0000"/>
                </a:solidFill>
              </a:rPr>
              <a:t>Can have 2 or 3 crosses</a:t>
            </a:r>
          </a:p>
        </p:txBody>
      </p:sp>
      <p:sp>
        <p:nvSpPr>
          <p:cNvPr id="13" name="TextBox 12">
            <a:extLst>
              <a:ext uri="{FF2B5EF4-FFF2-40B4-BE49-F238E27FC236}">
                <a16:creationId xmlns:a16="http://schemas.microsoft.com/office/drawing/2014/main" id="{BFFA4A21-BA16-4320-B398-75B6DC153974}"/>
              </a:ext>
            </a:extLst>
          </p:cNvPr>
          <p:cNvSpPr txBox="1"/>
          <p:nvPr/>
        </p:nvSpPr>
        <p:spPr>
          <a:xfrm>
            <a:off x="6261763" y="4620438"/>
            <a:ext cx="3524585" cy="830997"/>
          </a:xfrm>
          <a:prstGeom prst="rect">
            <a:avLst/>
          </a:prstGeom>
          <a:noFill/>
        </p:spPr>
        <p:txBody>
          <a:bodyPr wrap="square" rtlCol="0">
            <a:spAutoFit/>
          </a:bodyPr>
          <a:lstStyle/>
          <a:p>
            <a:r>
              <a:rPr lang="en-GB" sz="2400" b="1" dirty="0">
                <a:solidFill>
                  <a:srgbClr val="FF0000"/>
                </a:solidFill>
              </a:rPr>
              <a:t>Must have less crosses than 40°C</a:t>
            </a:r>
          </a:p>
        </p:txBody>
      </p:sp>
    </p:spTree>
    <p:extLst>
      <p:ext uri="{BB962C8B-B14F-4D97-AF65-F5344CB8AC3E}">
        <p14:creationId xmlns:p14="http://schemas.microsoft.com/office/powerpoint/2010/main" val="42169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F07D-029B-471C-9702-3DA2F39E969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CF6876F-26CB-4B44-9BE3-E93BFFA2D49A}"/>
              </a:ext>
            </a:extLst>
          </p:cNvPr>
          <p:cNvPicPr>
            <a:picLocks noChangeAspect="1"/>
          </p:cNvPicPr>
          <p:nvPr/>
        </p:nvPicPr>
        <p:blipFill>
          <a:blip r:embed="rId2"/>
          <a:stretch>
            <a:fillRect/>
          </a:stretch>
        </p:blipFill>
        <p:spPr>
          <a:xfrm>
            <a:off x="628650" y="135569"/>
            <a:ext cx="7829550" cy="3390900"/>
          </a:xfrm>
          <a:prstGeom prst="rect">
            <a:avLst/>
          </a:prstGeom>
        </p:spPr>
      </p:pic>
      <p:pic>
        <p:nvPicPr>
          <p:cNvPr id="4" name="Picture 3">
            <a:extLst>
              <a:ext uri="{FF2B5EF4-FFF2-40B4-BE49-F238E27FC236}">
                <a16:creationId xmlns:a16="http://schemas.microsoft.com/office/drawing/2014/main" id="{24CF0A14-142F-44DC-AF78-36DAF5F7B484}"/>
              </a:ext>
            </a:extLst>
          </p:cNvPr>
          <p:cNvPicPr>
            <a:picLocks noChangeAspect="1"/>
          </p:cNvPicPr>
          <p:nvPr/>
        </p:nvPicPr>
        <p:blipFill>
          <a:blip r:embed="rId3"/>
          <a:stretch>
            <a:fillRect/>
          </a:stretch>
        </p:blipFill>
        <p:spPr>
          <a:xfrm>
            <a:off x="904875" y="1599413"/>
            <a:ext cx="7277100" cy="2505075"/>
          </a:xfrm>
          <a:prstGeom prst="rect">
            <a:avLst/>
          </a:prstGeom>
        </p:spPr>
      </p:pic>
    </p:spTree>
    <p:extLst>
      <p:ext uri="{BB962C8B-B14F-4D97-AF65-F5344CB8AC3E}">
        <p14:creationId xmlns:p14="http://schemas.microsoft.com/office/powerpoint/2010/main" val="467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69693-92B3-4E54-91EE-3B17009E94E2}"/>
              </a:ext>
            </a:extLst>
          </p:cNvPr>
          <p:cNvSpPr txBox="1"/>
          <p:nvPr/>
        </p:nvSpPr>
        <p:spPr>
          <a:xfrm>
            <a:off x="326808" y="616491"/>
            <a:ext cx="6233789" cy="5262979"/>
          </a:xfrm>
          <a:prstGeom prst="rect">
            <a:avLst/>
          </a:prstGeom>
          <a:noFill/>
        </p:spPr>
        <p:txBody>
          <a:bodyPr wrap="square" rtlCol="0">
            <a:spAutoFit/>
          </a:bodyPr>
          <a:lstStyle/>
          <a:p>
            <a:r>
              <a:rPr lang="en-GB" sz="2400" dirty="0"/>
              <a:t>What is meant by the following key words:</a:t>
            </a:r>
          </a:p>
          <a:p>
            <a:pPr marL="285750" indent="-285750">
              <a:buFont typeface="Arial" panose="020B0604020202020204" pitchFamily="34" charset="0"/>
              <a:buChar char="•"/>
            </a:pPr>
            <a:r>
              <a:rPr lang="en-GB" sz="2400" dirty="0"/>
              <a:t>Accurate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Repeatable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Reproducible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Precise  </a:t>
            </a:r>
          </a:p>
        </p:txBody>
      </p:sp>
      <p:sp>
        <p:nvSpPr>
          <p:cNvPr id="4" name="TextBox 3">
            <a:extLst>
              <a:ext uri="{FF2B5EF4-FFF2-40B4-BE49-F238E27FC236}">
                <a16:creationId xmlns:a16="http://schemas.microsoft.com/office/drawing/2014/main" id="{8AB306E2-31A3-416F-9060-4ACD692E5BDC}"/>
              </a:ext>
            </a:extLst>
          </p:cNvPr>
          <p:cNvSpPr txBox="1"/>
          <p:nvPr/>
        </p:nvSpPr>
        <p:spPr>
          <a:xfrm>
            <a:off x="701336" y="1660124"/>
            <a:ext cx="7066625" cy="461665"/>
          </a:xfrm>
          <a:prstGeom prst="rect">
            <a:avLst/>
          </a:prstGeom>
          <a:noFill/>
        </p:spPr>
        <p:txBody>
          <a:bodyPr wrap="square" rtlCol="0">
            <a:spAutoFit/>
          </a:bodyPr>
          <a:lstStyle/>
          <a:p>
            <a:r>
              <a:rPr lang="en-GB" sz="2400" dirty="0">
                <a:solidFill>
                  <a:srgbClr val="FF0000"/>
                </a:solidFill>
              </a:rPr>
              <a:t>Measurement that is close to the true/actual value</a:t>
            </a:r>
          </a:p>
        </p:txBody>
      </p:sp>
      <p:sp>
        <p:nvSpPr>
          <p:cNvPr id="5" name="TextBox 4">
            <a:extLst>
              <a:ext uri="{FF2B5EF4-FFF2-40B4-BE49-F238E27FC236}">
                <a16:creationId xmlns:a16="http://schemas.microsoft.com/office/drawing/2014/main" id="{AD4023C4-EE65-49B8-8CC2-EEC84D8D83E1}"/>
              </a:ext>
            </a:extLst>
          </p:cNvPr>
          <p:cNvSpPr txBox="1"/>
          <p:nvPr/>
        </p:nvSpPr>
        <p:spPr>
          <a:xfrm>
            <a:off x="701335" y="3013501"/>
            <a:ext cx="7066625" cy="830997"/>
          </a:xfrm>
          <a:prstGeom prst="rect">
            <a:avLst/>
          </a:prstGeom>
          <a:noFill/>
        </p:spPr>
        <p:txBody>
          <a:bodyPr wrap="square" rtlCol="0">
            <a:spAutoFit/>
          </a:bodyPr>
          <a:lstStyle/>
          <a:p>
            <a:r>
              <a:rPr lang="en-GB" sz="2400" dirty="0">
                <a:solidFill>
                  <a:srgbClr val="FF0000"/>
                </a:solidFill>
              </a:rPr>
              <a:t>Repeat investigation with the same apparatus by the same investigator and get the same/similar results</a:t>
            </a:r>
          </a:p>
        </p:txBody>
      </p:sp>
      <p:sp>
        <p:nvSpPr>
          <p:cNvPr id="6" name="TextBox 5">
            <a:extLst>
              <a:ext uri="{FF2B5EF4-FFF2-40B4-BE49-F238E27FC236}">
                <a16:creationId xmlns:a16="http://schemas.microsoft.com/office/drawing/2014/main" id="{39FA9B47-5FEA-4B48-ADBB-52E5F0FE6593}"/>
              </a:ext>
            </a:extLst>
          </p:cNvPr>
          <p:cNvSpPr txBox="1"/>
          <p:nvPr/>
        </p:nvSpPr>
        <p:spPr>
          <a:xfrm>
            <a:off x="701335" y="4446485"/>
            <a:ext cx="7066625" cy="830997"/>
          </a:xfrm>
          <a:prstGeom prst="rect">
            <a:avLst/>
          </a:prstGeom>
          <a:noFill/>
        </p:spPr>
        <p:txBody>
          <a:bodyPr wrap="square" rtlCol="0">
            <a:spAutoFit/>
          </a:bodyPr>
          <a:lstStyle/>
          <a:p>
            <a:r>
              <a:rPr lang="en-GB" sz="2400" dirty="0">
                <a:solidFill>
                  <a:srgbClr val="FF0000"/>
                </a:solidFill>
              </a:rPr>
              <a:t>Repeat investigation with different apparatus by a different investigator and get the same/similar results</a:t>
            </a:r>
          </a:p>
        </p:txBody>
      </p:sp>
      <p:sp>
        <p:nvSpPr>
          <p:cNvPr id="7" name="TextBox 6">
            <a:extLst>
              <a:ext uri="{FF2B5EF4-FFF2-40B4-BE49-F238E27FC236}">
                <a16:creationId xmlns:a16="http://schemas.microsoft.com/office/drawing/2014/main" id="{56C87798-5C06-4CA6-AC2E-64BEC3D2AA8B}"/>
              </a:ext>
            </a:extLst>
          </p:cNvPr>
          <p:cNvSpPr txBox="1"/>
          <p:nvPr/>
        </p:nvSpPr>
        <p:spPr>
          <a:xfrm>
            <a:off x="701335" y="5826009"/>
            <a:ext cx="7066625" cy="461665"/>
          </a:xfrm>
          <a:prstGeom prst="rect">
            <a:avLst/>
          </a:prstGeom>
          <a:noFill/>
        </p:spPr>
        <p:txBody>
          <a:bodyPr wrap="square" rtlCol="0">
            <a:spAutoFit/>
          </a:bodyPr>
          <a:lstStyle/>
          <a:p>
            <a:r>
              <a:rPr lang="en-GB" sz="2400" dirty="0">
                <a:solidFill>
                  <a:srgbClr val="FF0000"/>
                </a:solidFill>
              </a:rPr>
              <a:t>Results are clustered/close together</a:t>
            </a:r>
          </a:p>
        </p:txBody>
      </p:sp>
    </p:spTree>
    <p:extLst>
      <p:ext uri="{BB962C8B-B14F-4D97-AF65-F5344CB8AC3E}">
        <p14:creationId xmlns:p14="http://schemas.microsoft.com/office/powerpoint/2010/main" val="5066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17477"/>
            <a:ext cx="7886700" cy="527982"/>
          </a:xfrm>
          <a:solidFill>
            <a:srgbClr val="00B050"/>
          </a:solidFill>
        </p:spPr>
        <p:txBody>
          <a:bodyPr>
            <a:noAutofit/>
          </a:bodyPr>
          <a:lstStyle/>
          <a:p>
            <a:pPr algn="ctr"/>
            <a:r>
              <a:rPr lang="en-GB" sz="3200" dirty="0"/>
              <a:t>B3 Infection and Response Key Knowledge </a:t>
            </a:r>
          </a:p>
        </p:txBody>
      </p:sp>
      <p:sp>
        <p:nvSpPr>
          <p:cNvPr id="3" name="TextBox 2"/>
          <p:cNvSpPr txBox="1"/>
          <p:nvPr/>
        </p:nvSpPr>
        <p:spPr>
          <a:xfrm>
            <a:off x="125884" y="732865"/>
            <a:ext cx="8835081" cy="7294305"/>
          </a:xfrm>
          <a:prstGeom prst="rect">
            <a:avLst/>
          </a:prstGeom>
          <a:noFill/>
        </p:spPr>
        <p:txBody>
          <a:bodyPr wrap="square" rtlCol="0">
            <a:spAutoFit/>
          </a:bodyPr>
          <a:lstStyle/>
          <a:p>
            <a:pPr marL="228600" indent="-228600">
              <a:buFont typeface="+mj-lt"/>
              <a:buAutoNum type="arabicPeriod"/>
            </a:pPr>
            <a:r>
              <a:rPr lang="en-GB" dirty="0"/>
              <a:t>Define the term pathogen</a:t>
            </a:r>
          </a:p>
          <a:p>
            <a:pPr marL="228600" indent="-228600">
              <a:buFont typeface="+mj-lt"/>
              <a:buAutoNum type="arabicPeriod"/>
            </a:pPr>
            <a:r>
              <a:rPr lang="en-GB" dirty="0"/>
              <a:t>State how bacteria make us feel ill</a:t>
            </a:r>
          </a:p>
          <a:p>
            <a:pPr marL="228600" indent="-228600">
              <a:buFont typeface="+mj-lt"/>
              <a:buAutoNum type="arabicPeriod"/>
            </a:pPr>
            <a:r>
              <a:rPr lang="en-GB" dirty="0"/>
              <a:t>State how viruses make us feel ill</a:t>
            </a:r>
          </a:p>
          <a:p>
            <a:pPr marL="228600" indent="-228600">
              <a:buFont typeface="+mj-lt"/>
              <a:buAutoNum type="arabicPeriod"/>
            </a:pPr>
            <a:r>
              <a:rPr lang="en-GB" dirty="0"/>
              <a:t>Give three ways a pathogen could spread</a:t>
            </a:r>
          </a:p>
          <a:p>
            <a:pPr marL="228600" indent="-228600">
              <a:buFont typeface="+mj-lt"/>
              <a:buAutoNum type="arabicPeriod"/>
            </a:pPr>
            <a:r>
              <a:rPr lang="en-GB" dirty="0"/>
              <a:t>State four types of pathogen</a:t>
            </a:r>
          </a:p>
          <a:p>
            <a:pPr marL="228600" indent="-228600">
              <a:buFont typeface="+mj-lt"/>
              <a:buAutoNum type="arabicPeriod"/>
            </a:pPr>
            <a:r>
              <a:rPr lang="en-GB" dirty="0"/>
              <a:t>Describe how HIV makes a person more susceptible to other types of infection</a:t>
            </a:r>
          </a:p>
          <a:p>
            <a:pPr marL="228600" indent="-228600">
              <a:buFont typeface="+mj-lt"/>
              <a:buAutoNum type="arabicPeriod"/>
            </a:pPr>
            <a:r>
              <a:rPr lang="en-GB" dirty="0"/>
              <a:t>Suggest how salmonella could be prevented from spreading</a:t>
            </a:r>
          </a:p>
          <a:p>
            <a:pPr marL="228600" indent="-228600">
              <a:buFont typeface="+mj-lt"/>
              <a:buAutoNum type="arabicPeriod"/>
            </a:pPr>
            <a:r>
              <a:rPr lang="en-GB" dirty="0"/>
              <a:t>Suggest how gonorrhoea could be prevented from spreading</a:t>
            </a:r>
          </a:p>
          <a:p>
            <a:pPr marL="228600" indent="-228600">
              <a:buFont typeface="+mj-lt"/>
              <a:buAutoNum type="arabicPeriod"/>
            </a:pPr>
            <a:r>
              <a:rPr lang="en-GB" dirty="0"/>
              <a:t>Suggest how infection with malaria could be reduced</a:t>
            </a:r>
          </a:p>
          <a:p>
            <a:pPr marL="228600" indent="-228600">
              <a:buFont typeface="+mj-lt"/>
              <a:buAutoNum type="arabicPeriod"/>
            </a:pPr>
            <a:r>
              <a:rPr lang="en-GB" dirty="0"/>
              <a:t>Explain how rose blackspot leads to stunted growth</a:t>
            </a:r>
          </a:p>
          <a:p>
            <a:pPr marL="228600" indent="-228600">
              <a:buFont typeface="+mj-lt"/>
              <a:buAutoNum type="arabicPeriod"/>
            </a:pPr>
            <a:r>
              <a:rPr lang="en-GB" dirty="0"/>
              <a:t>Describe three ways that white blood cells defend against pathogens</a:t>
            </a:r>
          </a:p>
          <a:p>
            <a:pPr marL="228600" indent="-228600">
              <a:buFont typeface="+mj-lt"/>
              <a:buAutoNum type="arabicPeriod"/>
            </a:pPr>
            <a:r>
              <a:rPr lang="en-GB" dirty="0"/>
              <a:t>Explain how vaccination leads to immunity</a:t>
            </a:r>
          </a:p>
          <a:p>
            <a:pPr marL="228600" indent="-228600">
              <a:buFont typeface="+mj-lt"/>
              <a:buAutoNum type="arabicPeriod"/>
            </a:pPr>
            <a:r>
              <a:rPr lang="en-GB" dirty="0"/>
              <a:t>State what drugs are used to treat bacterial infections</a:t>
            </a:r>
          </a:p>
          <a:p>
            <a:pPr marL="228600" indent="-228600">
              <a:buFont typeface="+mj-lt"/>
              <a:buAutoNum type="arabicPeriod"/>
            </a:pPr>
            <a:r>
              <a:rPr lang="en-GB" dirty="0"/>
              <a:t>Explain why these can’t treat viruses</a:t>
            </a:r>
          </a:p>
          <a:p>
            <a:pPr marL="228600" indent="-228600">
              <a:buFont typeface="+mj-lt"/>
              <a:buAutoNum type="arabicPeriod"/>
            </a:pPr>
            <a:r>
              <a:rPr lang="en-GB" dirty="0"/>
              <a:t>State how doctors can reduce the chance of antibiotic resistance developing</a:t>
            </a:r>
          </a:p>
          <a:p>
            <a:pPr marL="228600" indent="-228600">
              <a:buFont typeface="+mj-lt"/>
              <a:buAutoNum type="arabicPeriod"/>
            </a:pPr>
            <a:r>
              <a:rPr lang="en-GB" dirty="0"/>
              <a:t>Describe the stages taken when developing and testing new drugs</a:t>
            </a:r>
          </a:p>
          <a:p>
            <a:pPr marL="228600" indent="-228600">
              <a:buFont typeface="+mj-lt"/>
              <a:buAutoNum type="arabicPeriod"/>
            </a:pPr>
            <a:r>
              <a:rPr lang="en-GB" dirty="0"/>
              <a:t>State what a double blind trial is</a:t>
            </a:r>
          </a:p>
          <a:p>
            <a:pPr marL="228600" indent="-228600">
              <a:buFont typeface="+mj-lt"/>
              <a:buAutoNum type="arabicPeriod"/>
            </a:pPr>
            <a:r>
              <a:rPr lang="en-GB" b="1" dirty="0"/>
              <a:t>Describe how monoclonal antibodies are made</a:t>
            </a:r>
          </a:p>
          <a:p>
            <a:pPr marL="228600" indent="-228600">
              <a:buFont typeface="+mj-lt"/>
              <a:buAutoNum type="arabicPeriod"/>
            </a:pPr>
            <a:r>
              <a:rPr lang="en-GB" b="1" dirty="0"/>
              <a:t>Explain how magnesium deficiency can  lead to stunted plant growth</a:t>
            </a:r>
          </a:p>
          <a:p>
            <a:pPr marL="228600" indent="-228600">
              <a:buFont typeface="+mj-lt"/>
              <a:buAutoNum type="arabicPeriod"/>
            </a:pPr>
            <a:r>
              <a:rPr lang="en-GB" b="1" dirty="0"/>
              <a:t>Explain how nitrate deficiency can lead to stunted plant growth</a:t>
            </a:r>
          </a:p>
          <a:p>
            <a:pPr marL="228600" indent="-228600">
              <a:buFont typeface="+mj-lt"/>
              <a:buAutoNum type="arabicPeriod" startAt="29"/>
            </a:pPr>
            <a:endParaRPr lang="en-GB" dirty="0"/>
          </a:p>
          <a:p>
            <a:pPr marL="228600" indent="-228600">
              <a:buFont typeface="+mj-lt"/>
              <a:buAutoNum type="arabicPeriod" startAt="29"/>
            </a:pPr>
            <a:endParaRPr lang="en-GB" dirty="0"/>
          </a:p>
          <a:p>
            <a:pPr marL="228600" indent="-228600">
              <a:buFont typeface="+mj-lt"/>
              <a:buAutoNum type="arabicPeriod" startAt="29"/>
            </a:pPr>
            <a:endParaRPr lang="en-GB" dirty="0"/>
          </a:p>
          <a:p>
            <a:endParaRPr lang="en-GB" dirty="0"/>
          </a:p>
          <a:p>
            <a:endParaRPr lang="en-GB" dirty="0"/>
          </a:p>
          <a:p>
            <a:pPr marL="342900" indent="-342900">
              <a:buFont typeface="+mj-lt"/>
              <a:buAutoNum type="arabicPeriod" startAt="2"/>
            </a:pPr>
            <a:endParaRPr lang="en-GB" dirty="0"/>
          </a:p>
        </p:txBody>
      </p:sp>
    </p:spTree>
    <p:extLst>
      <p:ext uri="{BB962C8B-B14F-4D97-AF65-F5344CB8AC3E}">
        <p14:creationId xmlns:p14="http://schemas.microsoft.com/office/powerpoint/2010/main" val="4787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17477"/>
            <a:ext cx="7886700" cy="545911"/>
          </a:xfrm>
          <a:solidFill>
            <a:srgbClr val="00B050"/>
          </a:solidFill>
        </p:spPr>
        <p:txBody>
          <a:bodyPr>
            <a:normAutofit fontScale="90000"/>
          </a:bodyPr>
          <a:lstStyle/>
          <a:p>
            <a:pPr algn="ctr"/>
            <a:r>
              <a:rPr lang="en-GB" dirty="0"/>
              <a:t>B3 Infection and Response Answers</a:t>
            </a:r>
          </a:p>
        </p:txBody>
      </p:sp>
      <p:sp>
        <p:nvSpPr>
          <p:cNvPr id="3" name="TextBox 2"/>
          <p:cNvSpPr txBox="1"/>
          <p:nvPr/>
        </p:nvSpPr>
        <p:spPr>
          <a:xfrm>
            <a:off x="143813" y="663388"/>
            <a:ext cx="8928469" cy="6232475"/>
          </a:xfrm>
          <a:prstGeom prst="rect">
            <a:avLst/>
          </a:prstGeom>
          <a:noFill/>
        </p:spPr>
        <p:txBody>
          <a:bodyPr wrap="square" rtlCol="0">
            <a:spAutoFit/>
          </a:bodyPr>
          <a:lstStyle/>
          <a:p>
            <a:pPr marL="228600" indent="-228600">
              <a:buFont typeface="+mj-lt"/>
              <a:buAutoNum type="arabicPeriod"/>
            </a:pPr>
            <a:r>
              <a:rPr lang="en-GB" sz="1050" dirty="0"/>
              <a:t>Define the term pathogen </a:t>
            </a:r>
            <a:r>
              <a:rPr lang="en-GB" sz="1050" dirty="0">
                <a:solidFill>
                  <a:srgbClr val="FF0000"/>
                </a:solidFill>
              </a:rPr>
              <a:t>A microorganism that causes disease</a:t>
            </a:r>
            <a:endParaRPr lang="en-GB" sz="1050" dirty="0"/>
          </a:p>
          <a:p>
            <a:pPr marL="228600" indent="-228600">
              <a:buFont typeface="+mj-lt"/>
              <a:buAutoNum type="arabicPeriod"/>
            </a:pPr>
            <a:r>
              <a:rPr lang="en-GB" sz="1050" dirty="0"/>
              <a:t>State how bacteria make us feel ill </a:t>
            </a:r>
            <a:r>
              <a:rPr lang="en-GB" sz="1050" dirty="0">
                <a:solidFill>
                  <a:srgbClr val="FF0000"/>
                </a:solidFill>
              </a:rPr>
              <a:t>Replicate and release toxins</a:t>
            </a:r>
            <a:endParaRPr lang="en-GB" sz="1050" dirty="0"/>
          </a:p>
          <a:p>
            <a:pPr marL="228600" indent="-228600">
              <a:buFont typeface="+mj-lt"/>
              <a:buAutoNum type="arabicPeriod"/>
            </a:pPr>
            <a:r>
              <a:rPr lang="en-GB" sz="1050" dirty="0"/>
              <a:t>State how viruses make us feel ill </a:t>
            </a:r>
            <a:r>
              <a:rPr lang="en-GB" sz="1050" dirty="0">
                <a:solidFill>
                  <a:srgbClr val="FF0000"/>
                </a:solidFill>
              </a:rPr>
              <a:t>Replicate and damage our cells</a:t>
            </a:r>
            <a:endParaRPr lang="en-GB" sz="1050" dirty="0"/>
          </a:p>
          <a:p>
            <a:pPr marL="228600" indent="-228600">
              <a:buFont typeface="+mj-lt"/>
              <a:buAutoNum type="arabicPeriod"/>
            </a:pPr>
            <a:r>
              <a:rPr lang="en-GB" sz="1050" dirty="0"/>
              <a:t>Give three ways a pathogen could spread </a:t>
            </a:r>
            <a:r>
              <a:rPr lang="en-GB" sz="1050" dirty="0">
                <a:solidFill>
                  <a:srgbClr val="FF0000"/>
                </a:solidFill>
              </a:rPr>
              <a:t>Droplet infection (breathing in from infected air), direct contact, uncooked food, sexual intercourse</a:t>
            </a:r>
            <a:endParaRPr lang="en-GB" sz="1050" dirty="0"/>
          </a:p>
          <a:p>
            <a:pPr marL="228600" indent="-228600">
              <a:buFont typeface="+mj-lt"/>
              <a:buAutoNum type="arabicPeriod"/>
            </a:pPr>
            <a:r>
              <a:rPr lang="en-GB" sz="1050" dirty="0"/>
              <a:t>State four types of pathogen </a:t>
            </a:r>
            <a:r>
              <a:rPr lang="en-GB" sz="1050" dirty="0">
                <a:solidFill>
                  <a:srgbClr val="FF0000"/>
                </a:solidFill>
              </a:rPr>
              <a:t>Bacteria, virus, fungi, </a:t>
            </a:r>
            <a:r>
              <a:rPr lang="en-GB" sz="1050" dirty="0" err="1">
                <a:solidFill>
                  <a:srgbClr val="FF0000"/>
                </a:solidFill>
              </a:rPr>
              <a:t>protists</a:t>
            </a:r>
            <a:endParaRPr lang="en-GB" sz="1050" dirty="0"/>
          </a:p>
          <a:p>
            <a:pPr marL="228600" indent="-228600">
              <a:buFont typeface="+mj-lt"/>
              <a:buAutoNum type="arabicPeriod"/>
            </a:pPr>
            <a:r>
              <a:rPr lang="en-GB" sz="1050" dirty="0"/>
              <a:t>Describe how HIV makes a person more susceptible to other types of infection </a:t>
            </a:r>
            <a:r>
              <a:rPr lang="en-GB" sz="1050" dirty="0">
                <a:solidFill>
                  <a:srgbClr val="FF0000"/>
                </a:solidFill>
              </a:rPr>
              <a:t>HIV damages white blood cells, which means a person has less of them to kill other pathogens entering the body</a:t>
            </a:r>
            <a:endParaRPr lang="en-GB" sz="1050" dirty="0"/>
          </a:p>
          <a:p>
            <a:pPr marL="228600" indent="-228600">
              <a:buFont typeface="+mj-lt"/>
              <a:buAutoNum type="arabicPeriod"/>
            </a:pPr>
            <a:r>
              <a:rPr lang="en-GB" sz="1050" dirty="0"/>
              <a:t>Suggest how salmonella could be prevented from spreading </a:t>
            </a:r>
            <a:r>
              <a:rPr lang="en-GB" sz="1050" dirty="0">
                <a:solidFill>
                  <a:srgbClr val="FF0000"/>
                </a:solidFill>
              </a:rPr>
              <a:t>Cook food thoroughly, give chickens antibiotics, kill infected chickens, wash hands after preparing food</a:t>
            </a:r>
            <a:endParaRPr lang="en-GB" sz="1050" dirty="0"/>
          </a:p>
          <a:p>
            <a:pPr marL="228600" indent="-228600">
              <a:buFont typeface="+mj-lt"/>
              <a:buAutoNum type="arabicPeriod"/>
            </a:pPr>
            <a:r>
              <a:rPr lang="en-GB" sz="1050" dirty="0"/>
              <a:t>Suggest how gonorrhoea could be prevented from spreading </a:t>
            </a:r>
            <a:r>
              <a:rPr lang="en-GB" sz="1050" dirty="0">
                <a:solidFill>
                  <a:srgbClr val="FF0000"/>
                </a:solidFill>
              </a:rPr>
              <a:t>Protected sex – use of condoms</a:t>
            </a:r>
            <a:endParaRPr lang="en-GB" sz="1050" dirty="0"/>
          </a:p>
          <a:p>
            <a:pPr marL="228600" indent="-228600">
              <a:buFont typeface="+mj-lt"/>
              <a:buAutoNum type="arabicPeriod"/>
            </a:pPr>
            <a:r>
              <a:rPr lang="en-GB" sz="1050" dirty="0"/>
              <a:t>Suggest how infection with malaria could be reduced </a:t>
            </a:r>
            <a:r>
              <a:rPr lang="en-GB" sz="1050" dirty="0">
                <a:solidFill>
                  <a:srgbClr val="FF0000"/>
                </a:solidFill>
              </a:rPr>
              <a:t>Use of nets to prevent people from being bitten in the first place</a:t>
            </a:r>
            <a:endParaRPr lang="en-GB" sz="1050" dirty="0"/>
          </a:p>
          <a:p>
            <a:pPr marL="228600" indent="-228600">
              <a:buFont typeface="+mj-lt"/>
              <a:buAutoNum type="arabicPeriod"/>
            </a:pPr>
            <a:r>
              <a:rPr lang="en-GB" sz="1050" dirty="0"/>
              <a:t>Explain how rose blackspot leads to stunted growth </a:t>
            </a:r>
            <a:r>
              <a:rPr lang="en-GB" sz="1050" dirty="0">
                <a:solidFill>
                  <a:srgbClr val="FF0000"/>
                </a:solidFill>
              </a:rPr>
              <a:t>Causes discolouration of the leaf, so less chlorophyll, which means less sunlight is absorbed, so less photosynthesis and therefore less production of sugars</a:t>
            </a:r>
            <a:endParaRPr lang="en-GB" sz="1050" dirty="0"/>
          </a:p>
          <a:p>
            <a:pPr marL="228600" indent="-228600">
              <a:buFont typeface="+mj-lt"/>
              <a:buAutoNum type="arabicPeriod"/>
            </a:pPr>
            <a:r>
              <a:rPr lang="en-GB" sz="1050" dirty="0"/>
              <a:t>Describe three ways that white blood cells defend against pathogens </a:t>
            </a:r>
            <a:r>
              <a:rPr lang="en-GB" sz="1050" dirty="0">
                <a:solidFill>
                  <a:srgbClr val="FF0000"/>
                </a:solidFill>
              </a:rPr>
              <a:t>Engulf pathogens, produce antitoxins, produce antibodies</a:t>
            </a:r>
            <a:endParaRPr lang="en-GB" sz="1050" dirty="0"/>
          </a:p>
          <a:p>
            <a:pPr marL="228600" indent="-228600">
              <a:buFont typeface="+mj-lt"/>
              <a:buAutoNum type="arabicPeriod"/>
            </a:pPr>
            <a:r>
              <a:rPr lang="en-GB" sz="1050" dirty="0"/>
              <a:t>Explain how vaccination leads to immunity </a:t>
            </a:r>
            <a:r>
              <a:rPr lang="en-GB" sz="1050" dirty="0">
                <a:solidFill>
                  <a:srgbClr val="FF0000"/>
                </a:solidFill>
              </a:rPr>
              <a:t>Injects a person with a dead/inactive version of the pathogen. The white blood cells produce antibodies, which remain in the blood stream and are therefore already there if that pathogen enters the body again.</a:t>
            </a:r>
          </a:p>
          <a:p>
            <a:pPr marL="228600" indent="-228600">
              <a:buFont typeface="+mj-lt"/>
              <a:buAutoNum type="arabicPeriod"/>
            </a:pPr>
            <a:r>
              <a:rPr lang="en-GB" sz="1050" dirty="0"/>
              <a:t>State what drugs are used to treat bacterial infections </a:t>
            </a:r>
            <a:r>
              <a:rPr lang="en-GB" sz="1050" dirty="0">
                <a:solidFill>
                  <a:srgbClr val="FF0000"/>
                </a:solidFill>
              </a:rPr>
              <a:t>Antibiotics</a:t>
            </a:r>
            <a:endParaRPr lang="en-GB" sz="1050" dirty="0"/>
          </a:p>
          <a:p>
            <a:pPr marL="228600" indent="-228600">
              <a:buFont typeface="+mj-lt"/>
              <a:buAutoNum type="arabicPeriod"/>
            </a:pPr>
            <a:r>
              <a:rPr lang="en-GB" sz="1050" dirty="0"/>
              <a:t>Explain why these can’t treat viruses </a:t>
            </a:r>
            <a:r>
              <a:rPr lang="en-GB" sz="1050" dirty="0" err="1">
                <a:solidFill>
                  <a:srgbClr val="FF0000"/>
                </a:solidFill>
              </a:rPr>
              <a:t>Viruses</a:t>
            </a:r>
            <a:r>
              <a:rPr lang="en-GB" sz="1050" dirty="0">
                <a:solidFill>
                  <a:srgbClr val="FF0000"/>
                </a:solidFill>
              </a:rPr>
              <a:t> are found inside cells, so antibiotics cannot reach them/would have to damage the cell</a:t>
            </a:r>
            <a:endParaRPr lang="en-GB" sz="1050" dirty="0"/>
          </a:p>
          <a:p>
            <a:pPr marL="228600" indent="-228600">
              <a:buFont typeface="+mj-lt"/>
              <a:buAutoNum type="arabicPeriod"/>
            </a:pPr>
            <a:r>
              <a:rPr lang="en-GB" sz="1050" dirty="0"/>
              <a:t>State how doctors can reduce the chance of antibiotic resistance developing </a:t>
            </a:r>
            <a:r>
              <a:rPr lang="en-GB" sz="1050" dirty="0">
                <a:solidFill>
                  <a:srgbClr val="FF0000"/>
                </a:solidFill>
              </a:rPr>
              <a:t>Only prescribe antibiotics for serious bacterial infections, not for viral infections like colds. Tell patients to take the full course of antibiotics. Prescribe the correct type of antibiotic for a specific bacterial infection. Prescribe the correct dose of antibiotic.</a:t>
            </a:r>
            <a:endParaRPr lang="en-GB" sz="1050" dirty="0"/>
          </a:p>
          <a:p>
            <a:pPr marL="228600" indent="-228600">
              <a:buFont typeface="+mj-lt"/>
              <a:buAutoNum type="arabicPeriod"/>
            </a:pPr>
            <a:r>
              <a:rPr lang="en-GB" sz="1050" dirty="0"/>
              <a:t>Describe the stages taken when developing and testing new drugs </a:t>
            </a:r>
            <a:r>
              <a:rPr lang="en-GB" sz="1050" dirty="0">
                <a:solidFill>
                  <a:srgbClr val="FF0000"/>
                </a:solidFill>
              </a:rPr>
              <a:t>Tested on cells to check for toxicity. Tested on animals to check for toxicity and efficacy. Test on healthy volunteers to check for efficacy. Test on patients to test for dosage. </a:t>
            </a:r>
          </a:p>
          <a:p>
            <a:pPr marL="228600" indent="-228600">
              <a:buFont typeface="+mj-lt"/>
              <a:buAutoNum type="arabicPeriod"/>
            </a:pPr>
            <a:r>
              <a:rPr lang="en-GB" sz="1050" dirty="0"/>
              <a:t>State what a double blind trial is </a:t>
            </a:r>
            <a:r>
              <a:rPr lang="en-GB" sz="1050" dirty="0">
                <a:solidFill>
                  <a:srgbClr val="FF0000"/>
                </a:solidFill>
              </a:rPr>
              <a:t>When neither the patient or the doctor knows whether the patient receives the real drug or a placebo (doesn’t contain the drug, can be either a sugar pill or a saline injection)</a:t>
            </a:r>
            <a:endParaRPr lang="en-GB" sz="1050" dirty="0"/>
          </a:p>
          <a:p>
            <a:pPr marL="228600" indent="-228600">
              <a:buFont typeface="+mj-lt"/>
              <a:buAutoNum type="arabicPeriod"/>
            </a:pPr>
            <a:r>
              <a:rPr lang="en-GB" sz="1050" b="1" dirty="0"/>
              <a:t>Describe how monoclonal antibodies are made </a:t>
            </a:r>
            <a:r>
              <a:rPr lang="en-GB" sz="1050" b="1" dirty="0">
                <a:solidFill>
                  <a:srgbClr val="FF0000"/>
                </a:solidFill>
              </a:rPr>
              <a:t>Antigen is injected into the mouse, the mouse’s lymphocytes produce the antibody for that antigen. White blood cells are fused with tumour cells to form a hybridoma. The hybridoma cells all produce the same type of antibody that can destroy the antigen needed.</a:t>
            </a:r>
          </a:p>
          <a:p>
            <a:pPr marL="228600" indent="-228600">
              <a:buFont typeface="+mj-lt"/>
              <a:buAutoNum type="arabicPeriod"/>
            </a:pPr>
            <a:r>
              <a:rPr lang="en-GB" sz="1050" b="1" dirty="0"/>
              <a:t>Explain how magnesium deficiency can  lead to stunted plant growth </a:t>
            </a:r>
            <a:r>
              <a:rPr lang="en-GB" sz="1050" b="1" dirty="0">
                <a:solidFill>
                  <a:srgbClr val="FF0000"/>
                </a:solidFill>
              </a:rPr>
              <a:t>Magnesium is used to make chlorophyll, so less magnesium, means less chlorophyll is made. The leaf cannot absorb as much sunlight to photosynthesise and therefore doesn’t produce as many sugars. This means less proteins can be made for growth.</a:t>
            </a:r>
            <a:endParaRPr lang="en-GB" sz="1050" b="1" dirty="0"/>
          </a:p>
          <a:p>
            <a:pPr marL="228600" indent="-228600">
              <a:buFont typeface="+mj-lt"/>
              <a:buAutoNum type="arabicPeriod"/>
            </a:pPr>
            <a:r>
              <a:rPr lang="en-GB" sz="1050" b="1" dirty="0"/>
              <a:t>Explain how nitrate deficiency can lead to stunted plant growth </a:t>
            </a:r>
            <a:r>
              <a:rPr lang="en-GB" sz="1050" b="1" dirty="0">
                <a:solidFill>
                  <a:srgbClr val="FF0000"/>
                </a:solidFill>
              </a:rPr>
              <a:t>Nitrates combine with glucose to produce amino acids needed for growth. </a:t>
            </a:r>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342900" indent="-342900">
              <a:buFont typeface="+mj-lt"/>
              <a:buAutoNum type="arabicPeriod"/>
            </a:pPr>
            <a:endParaRPr lang="en-GB" sz="1050" dirty="0"/>
          </a:p>
        </p:txBody>
      </p:sp>
    </p:spTree>
    <p:extLst>
      <p:ext uri="{BB962C8B-B14F-4D97-AF65-F5344CB8AC3E}">
        <p14:creationId xmlns:p14="http://schemas.microsoft.com/office/powerpoint/2010/main" val="393873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F933-5BC0-4D04-B873-B380A7BA9DA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9844668-0EDB-4B2E-BF93-FF9096A7A7CC}"/>
              </a:ext>
            </a:extLst>
          </p:cNvPr>
          <p:cNvPicPr>
            <a:picLocks noChangeAspect="1"/>
          </p:cNvPicPr>
          <p:nvPr/>
        </p:nvPicPr>
        <p:blipFill>
          <a:blip r:embed="rId2"/>
          <a:stretch>
            <a:fillRect/>
          </a:stretch>
        </p:blipFill>
        <p:spPr>
          <a:xfrm>
            <a:off x="714375" y="400050"/>
            <a:ext cx="7715250" cy="6057900"/>
          </a:xfrm>
          <a:prstGeom prst="rect">
            <a:avLst/>
          </a:prstGeom>
        </p:spPr>
      </p:pic>
      <p:pic>
        <p:nvPicPr>
          <p:cNvPr id="4" name="Picture 3">
            <a:extLst>
              <a:ext uri="{FF2B5EF4-FFF2-40B4-BE49-F238E27FC236}">
                <a16:creationId xmlns:a16="http://schemas.microsoft.com/office/drawing/2014/main" id="{220DB9ED-B1F3-4B5D-B29C-EB236CA3D5BE}"/>
              </a:ext>
            </a:extLst>
          </p:cNvPr>
          <p:cNvPicPr>
            <a:picLocks noChangeAspect="1"/>
          </p:cNvPicPr>
          <p:nvPr/>
        </p:nvPicPr>
        <p:blipFill>
          <a:blip r:embed="rId3"/>
          <a:stretch>
            <a:fillRect/>
          </a:stretch>
        </p:blipFill>
        <p:spPr>
          <a:xfrm>
            <a:off x="714375" y="2155032"/>
            <a:ext cx="7286625" cy="3838575"/>
          </a:xfrm>
          <a:prstGeom prst="rect">
            <a:avLst/>
          </a:prstGeom>
        </p:spPr>
      </p:pic>
    </p:spTree>
    <p:extLst>
      <p:ext uri="{BB962C8B-B14F-4D97-AF65-F5344CB8AC3E}">
        <p14:creationId xmlns:p14="http://schemas.microsoft.com/office/powerpoint/2010/main" val="201724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B918-7066-4A0C-9667-73AFE1D6853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908E59C-ECB9-4DA2-814D-241AFB2D440D}"/>
              </a:ext>
            </a:extLst>
          </p:cNvPr>
          <p:cNvPicPr>
            <a:picLocks noChangeAspect="1"/>
          </p:cNvPicPr>
          <p:nvPr/>
        </p:nvPicPr>
        <p:blipFill>
          <a:blip r:embed="rId2"/>
          <a:stretch>
            <a:fillRect/>
          </a:stretch>
        </p:blipFill>
        <p:spPr>
          <a:xfrm>
            <a:off x="885593" y="137187"/>
            <a:ext cx="7248525" cy="4257675"/>
          </a:xfrm>
          <a:prstGeom prst="rect">
            <a:avLst/>
          </a:prstGeom>
        </p:spPr>
      </p:pic>
      <p:pic>
        <p:nvPicPr>
          <p:cNvPr id="4" name="Picture 3">
            <a:extLst>
              <a:ext uri="{FF2B5EF4-FFF2-40B4-BE49-F238E27FC236}">
                <a16:creationId xmlns:a16="http://schemas.microsoft.com/office/drawing/2014/main" id="{15CF8332-1A15-40BA-9C5E-3C9454F2DD8D}"/>
              </a:ext>
            </a:extLst>
          </p:cNvPr>
          <p:cNvPicPr>
            <a:picLocks noChangeAspect="1"/>
          </p:cNvPicPr>
          <p:nvPr/>
        </p:nvPicPr>
        <p:blipFill>
          <a:blip r:embed="rId3"/>
          <a:stretch>
            <a:fillRect/>
          </a:stretch>
        </p:blipFill>
        <p:spPr>
          <a:xfrm>
            <a:off x="885593" y="4218885"/>
            <a:ext cx="7248526" cy="2639114"/>
          </a:xfrm>
          <a:prstGeom prst="rect">
            <a:avLst/>
          </a:prstGeom>
        </p:spPr>
      </p:pic>
      <p:pic>
        <p:nvPicPr>
          <p:cNvPr id="5" name="Picture 4">
            <a:extLst>
              <a:ext uri="{FF2B5EF4-FFF2-40B4-BE49-F238E27FC236}">
                <a16:creationId xmlns:a16="http://schemas.microsoft.com/office/drawing/2014/main" id="{BE3B3F2A-07DC-4D51-9AEE-278152634B26}"/>
              </a:ext>
            </a:extLst>
          </p:cNvPr>
          <p:cNvPicPr>
            <a:picLocks noChangeAspect="1"/>
          </p:cNvPicPr>
          <p:nvPr/>
        </p:nvPicPr>
        <p:blipFill>
          <a:blip r:embed="rId4"/>
          <a:stretch>
            <a:fillRect/>
          </a:stretch>
        </p:blipFill>
        <p:spPr>
          <a:xfrm>
            <a:off x="942975" y="1485900"/>
            <a:ext cx="7258050" cy="3886200"/>
          </a:xfrm>
          <a:prstGeom prst="rect">
            <a:avLst/>
          </a:prstGeom>
        </p:spPr>
      </p:pic>
    </p:spTree>
    <p:extLst>
      <p:ext uri="{BB962C8B-B14F-4D97-AF65-F5344CB8AC3E}">
        <p14:creationId xmlns:p14="http://schemas.microsoft.com/office/powerpoint/2010/main" val="7327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2C0D36-6796-46AF-B242-A37A01673085}"/>
              </a:ext>
            </a:extLst>
          </p:cNvPr>
          <p:cNvPicPr>
            <a:picLocks noChangeAspect="1"/>
          </p:cNvPicPr>
          <p:nvPr/>
        </p:nvPicPr>
        <p:blipFill>
          <a:blip r:embed="rId2"/>
          <a:stretch>
            <a:fillRect/>
          </a:stretch>
        </p:blipFill>
        <p:spPr>
          <a:xfrm>
            <a:off x="1610797" y="0"/>
            <a:ext cx="5922405" cy="6858000"/>
          </a:xfrm>
          <a:prstGeom prst="rect">
            <a:avLst/>
          </a:prstGeom>
        </p:spPr>
      </p:pic>
      <p:pic>
        <p:nvPicPr>
          <p:cNvPr id="6" name="Picture 5">
            <a:extLst>
              <a:ext uri="{FF2B5EF4-FFF2-40B4-BE49-F238E27FC236}">
                <a16:creationId xmlns:a16="http://schemas.microsoft.com/office/drawing/2014/main" id="{AF8F12EC-A1C3-49E3-837D-8A128B6FE4F7}"/>
              </a:ext>
            </a:extLst>
          </p:cNvPr>
          <p:cNvPicPr>
            <a:picLocks noChangeAspect="1"/>
          </p:cNvPicPr>
          <p:nvPr/>
        </p:nvPicPr>
        <p:blipFill>
          <a:blip r:embed="rId3"/>
          <a:stretch>
            <a:fillRect/>
          </a:stretch>
        </p:blipFill>
        <p:spPr>
          <a:xfrm>
            <a:off x="1772722" y="0"/>
            <a:ext cx="5598555" cy="6858000"/>
          </a:xfrm>
          <a:prstGeom prst="rect">
            <a:avLst/>
          </a:prstGeom>
        </p:spPr>
      </p:pic>
    </p:spTree>
    <p:extLst>
      <p:ext uri="{BB962C8B-B14F-4D97-AF65-F5344CB8AC3E}">
        <p14:creationId xmlns:p14="http://schemas.microsoft.com/office/powerpoint/2010/main" val="1137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
            <a:ext cx="7886700" cy="463826"/>
          </a:xfrm>
          <a:solidFill>
            <a:srgbClr val="00B050"/>
          </a:solidFill>
        </p:spPr>
        <p:txBody>
          <a:bodyPr>
            <a:normAutofit fontScale="90000"/>
          </a:bodyPr>
          <a:lstStyle/>
          <a:p>
            <a:pPr algn="ctr"/>
            <a:r>
              <a:rPr lang="en-GB" dirty="0"/>
              <a:t>B1 Cell Biology Key Knowledge</a:t>
            </a:r>
          </a:p>
        </p:txBody>
      </p:sp>
      <p:sp>
        <p:nvSpPr>
          <p:cNvPr id="3" name="TextBox 2"/>
          <p:cNvSpPr txBox="1"/>
          <p:nvPr/>
        </p:nvSpPr>
        <p:spPr>
          <a:xfrm>
            <a:off x="154459" y="384043"/>
            <a:ext cx="8835081" cy="6555641"/>
          </a:xfrm>
          <a:prstGeom prst="rect">
            <a:avLst/>
          </a:prstGeom>
          <a:noFill/>
        </p:spPr>
        <p:txBody>
          <a:bodyPr wrap="square" rtlCol="0">
            <a:spAutoFit/>
          </a:bodyPr>
          <a:lstStyle/>
          <a:p>
            <a:pPr marL="342900" indent="-342900">
              <a:buAutoNum type="arabicPeriod"/>
            </a:pPr>
            <a:r>
              <a:rPr lang="en-GB" sz="1400" dirty="0"/>
              <a:t>State the function of the following organelles:</a:t>
            </a:r>
          </a:p>
          <a:p>
            <a:pPr marL="285750" indent="-285750">
              <a:buFont typeface="Arial" panose="020B0604020202020204" pitchFamily="34" charset="0"/>
              <a:buChar char="•"/>
            </a:pPr>
            <a:r>
              <a:rPr lang="en-GB" sz="1400" dirty="0"/>
              <a:t>Mitochondria</a:t>
            </a:r>
          </a:p>
          <a:p>
            <a:pPr marL="285750" indent="-285750">
              <a:buFont typeface="Arial" panose="020B0604020202020204" pitchFamily="34" charset="0"/>
              <a:buChar char="•"/>
            </a:pPr>
            <a:r>
              <a:rPr lang="en-GB" sz="1400" dirty="0"/>
              <a:t>Ribosomes</a:t>
            </a:r>
          </a:p>
          <a:p>
            <a:pPr marL="285750" indent="-285750">
              <a:buFont typeface="Arial" panose="020B0604020202020204" pitchFamily="34" charset="0"/>
              <a:buChar char="•"/>
            </a:pPr>
            <a:r>
              <a:rPr lang="en-GB" sz="1400" dirty="0"/>
              <a:t>Cell membrane</a:t>
            </a:r>
          </a:p>
          <a:p>
            <a:pPr marL="285750" indent="-285750">
              <a:buFont typeface="Arial" panose="020B0604020202020204" pitchFamily="34" charset="0"/>
              <a:buChar char="•"/>
            </a:pPr>
            <a:r>
              <a:rPr lang="en-GB" sz="1400" dirty="0"/>
              <a:t>Nucleus</a:t>
            </a:r>
          </a:p>
          <a:p>
            <a:pPr marL="285750" indent="-285750">
              <a:buFont typeface="Arial" panose="020B0604020202020204" pitchFamily="34" charset="0"/>
              <a:buChar char="•"/>
            </a:pPr>
            <a:r>
              <a:rPr lang="en-GB" sz="1400" dirty="0"/>
              <a:t>Cytoplasm</a:t>
            </a:r>
          </a:p>
          <a:p>
            <a:pPr marL="285750" indent="-285750">
              <a:buFont typeface="Arial" panose="020B0604020202020204" pitchFamily="34" charset="0"/>
              <a:buChar char="•"/>
            </a:pPr>
            <a:r>
              <a:rPr lang="en-GB" sz="1400" dirty="0"/>
              <a:t>Cell wall</a:t>
            </a:r>
          </a:p>
          <a:p>
            <a:pPr marL="285750" indent="-285750">
              <a:buFont typeface="Arial" panose="020B0604020202020204" pitchFamily="34" charset="0"/>
              <a:buChar char="•"/>
            </a:pPr>
            <a:r>
              <a:rPr lang="en-GB" sz="1400" dirty="0"/>
              <a:t>Chloroplasts</a:t>
            </a:r>
          </a:p>
          <a:p>
            <a:pPr marL="285750" indent="-285750">
              <a:buFont typeface="Arial" panose="020B0604020202020204" pitchFamily="34" charset="0"/>
              <a:buChar char="•"/>
            </a:pPr>
            <a:r>
              <a:rPr lang="en-GB" sz="1400" dirty="0"/>
              <a:t>Vacuole</a:t>
            </a:r>
          </a:p>
          <a:p>
            <a:pPr marL="342900" indent="-342900">
              <a:buFont typeface="+mj-lt"/>
              <a:buAutoNum type="arabicPeriod" startAt="2"/>
            </a:pPr>
            <a:r>
              <a:rPr lang="en-GB" sz="1400" dirty="0"/>
              <a:t>State three differences between animal and plant cells</a:t>
            </a:r>
          </a:p>
          <a:p>
            <a:pPr marL="342900" indent="-342900">
              <a:buFont typeface="+mj-lt"/>
              <a:buAutoNum type="arabicPeriod" startAt="2"/>
            </a:pPr>
            <a:r>
              <a:rPr lang="en-GB" sz="1400" dirty="0"/>
              <a:t>State the definition of a eukaryotic cell</a:t>
            </a:r>
          </a:p>
          <a:p>
            <a:pPr marL="342900" indent="-342900">
              <a:buFont typeface="+mj-lt"/>
              <a:buAutoNum type="arabicPeriod" startAt="2"/>
            </a:pPr>
            <a:r>
              <a:rPr lang="en-GB" sz="1400" dirty="0"/>
              <a:t>State the definition of a prokaryotic cell</a:t>
            </a:r>
          </a:p>
          <a:p>
            <a:pPr marL="342900" indent="-342900">
              <a:buFont typeface="+mj-lt"/>
              <a:buAutoNum type="arabicPeriod" startAt="2"/>
            </a:pPr>
            <a:r>
              <a:rPr lang="en-GB" sz="1400" dirty="0"/>
              <a:t>State the function of a plasmid</a:t>
            </a:r>
          </a:p>
          <a:p>
            <a:pPr marL="342900" indent="-342900">
              <a:buFont typeface="+mj-lt"/>
              <a:buAutoNum type="arabicPeriod" startAt="2"/>
            </a:pPr>
            <a:r>
              <a:rPr lang="en-GB" sz="1400" dirty="0"/>
              <a:t>Explain why ribosomes rely on mitochondria to function</a:t>
            </a:r>
          </a:p>
          <a:p>
            <a:pPr marL="342900" indent="-342900">
              <a:buFont typeface="+mj-lt"/>
              <a:buAutoNum type="arabicPeriod" startAt="2"/>
            </a:pPr>
            <a:r>
              <a:rPr lang="en-GB" sz="1400" dirty="0"/>
              <a:t>Describe two differences of the location of DNA in eukaryotic and prokaryotic cells</a:t>
            </a:r>
          </a:p>
          <a:p>
            <a:pPr marL="342900" indent="-342900">
              <a:buFont typeface="+mj-lt"/>
              <a:buAutoNum type="arabicPeriod" startAt="2"/>
            </a:pPr>
            <a:r>
              <a:rPr lang="en-GB" sz="1400" dirty="0"/>
              <a:t>State how to improve a blurry image using a microscope</a:t>
            </a:r>
          </a:p>
          <a:p>
            <a:pPr marL="342900" indent="-342900">
              <a:buFont typeface="+mj-lt"/>
              <a:buAutoNum type="arabicPeriod" startAt="2"/>
            </a:pPr>
            <a:r>
              <a:rPr lang="en-GB" sz="1400" dirty="0"/>
              <a:t>State how to improve a small image using a microscope</a:t>
            </a:r>
          </a:p>
          <a:p>
            <a:pPr marL="342900" indent="-342900">
              <a:buFont typeface="+mj-lt"/>
              <a:buAutoNum type="arabicPeriod" startAt="2"/>
            </a:pPr>
            <a:r>
              <a:rPr lang="en-GB" sz="1400" b="1" dirty="0"/>
              <a:t>Describe the method used for culturing (growing) microorganisms</a:t>
            </a:r>
          </a:p>
          <a:p>
            <a:pPr marL="342900" indent="-342900">
              <a:buFont typeface="+mj-lt"/>
              <a:buAutoNum type="arabicPeriod" startAt="2"/>
            </a:pPr>
            <a:r>
              <a:rPr lang="en-GB" sz="1400" b="1" dirty="0"/>
              <a:t>Explain why this must be done at 25°C</a:t>
            </a:r>
          </a:p>
          <a:p>
            <a:pPr marL="342900" indent="-342900">
              <a:buFont typeface="+mj-lt"/>
              <a:buAutoNum type="arabicPeriod" startAt="2"/>
            </a:pPr>
            <a:r>
              <a:rPr lang="en-GB" sz="1400" dirty="0"/>
              <a:t>State the definition of diffusion</a:t>
            </a:r>
          </a:p>
          <a:p>
            <a:pPr marL="342900" indent="-342900">
              <a:buFont typeface="+mj-lt"/>
              <a:buAutoNum type="arabicPeriod" startAt="2"/>
            </a:pPr>
            <a:r>
              <a:rPr lang="en-GB" sz="1400" dirty="0"/>
              <a:t>State three factors that could affect rate of diffusion</a:t>
            </a:r>
          </a:p>
          <a:p>
            <a:pPr marL="342900" indent="-342900">
              <a:buFont typeface="+mj-lt"/>
              <a:buAutoNum type="arabicPeriod" startAt="2"/>
            </a:pPr>
            <a:r>
              <a:rPr lang="en-GB" sz="1400" dirty="0"/>
              <a:t>State the definition of active transport</a:t>
            </a:r>
          </a:p>
          <a:p>
            <a:pPr marL="342900" indent="-342900">
              <a:buFont typeface="+mj-lt"/>
              <a:buAutoNum type="arabicPeriod" startAt="2"/>
            </a:pPr>
            <a:r>
              <a:rPr lang="en-GB" sz="1400" dirty="0"/>
              <a:t>State the definition of osmosis</a:t>
            </a:r>
          </a:p>
          <a:p>
            <a:pPr marL="342900" indent="-342900">
              <a:buFont typeface="+mj-lt"/>
              <a:buAutoNum type="arabicPeriod" startAt="2"/>
            </a:pPr>
            <a:r>
              <a:rPr lang="en-GB" sz="1400" dirty="0"/>
              <a:t>Describe the method used to find the concentration of solution within plant tissue</a:t>
            </a:r>
          </a:p>
          <a:p>
            <a:pPr marL="342900" indent="-342900">
              <a:buFont typeface="+mj-lt"/>
              <a:buAutoNum type="arabicPeriod" startAt="2"/>
            </a:pPr>
            <a:r>
              <a:rPr lang="en-GB" sz="1400" dirty="0"/>
              <a:t>State the three stages of the cell cycle</a:t>
            </a:r>
          </a:p>
          <a:p>
            <a:pPr marL="342900" indent="-342900">
              <a:buFont typeface="+mj-lt"/>
              <a:buAutoNum type="arabicPeriod" startAt="2"/>
            </a:pPr>
            <a:r>
              <a:rPr lang="en-GB" sz="1400" dirty="0"/>
              <a:t>Describe the stages of mitosis, how many cells are produced and how many divisions there are</a:t>
            </a:r>
          </a:p>
          <a:p>
            <a:pPr marL="342900" indent="-342900">
              <a:buFont typeface="+mj-lt"/>
              <a:buAutoNum type="arabicPeriod" startAt="2"/>
            </a:pPr>
            <a:r>
              <a:rPr lang="en-GB" sz="1400" dirty="0"/>
              <a:t>State what a stem cell is</a:t>
            </a:r>
          </a:p>
          <a:p>
            <a:pPr marL="342900" indent="-342900">
              <a:buFont typeface="+mj-lt"/>
              <a:buAutoNum type="arabicPeriod" startAt="2"/>
            </a:pPr>
            <a:r>
              <a:rPr lang="en-GB" sz="1400" dirty="0"/>
              <a:t>State two sources of stem cells </a:t>
            </a:r>
          </a:p>
          <a:p>
            <a:pPr marL="342900" indent="-342900">
              <a:buFont typeface="+mj-lt"/>
              <a:buAutoNum type="arabicPeriod" startAt="2"/>
            </a:pPr>
            <a:r>
              <a:rPr lang="en-GB" sz="1400" dirty="0"/>
              <a:t>Explain why using a patient’s own stem cells is useful</a:t>
            </a:r>
          </a:p>
          <a:p>
            <a:pPr marL="342900" indent="-342900">
              <a:buFont typeface="+mj-lt"/>
              <a:buAutoNum type="arabicPeriod" startAt="2"/>
            </a:pPr>
            <a:r>
              <a:rPr lang="en-GB" sz="1400" dirty="0"/>
              <a:t>State where stem cells are found in plants</a:t>
            </a:r>
          </a:p>
        </p:txBody>
      </p:sp>
    </p:spTree>
    <p:extLst>
      <p:ext uri="{BB962C8B-B14F-4D97-AF65-F5344CB8AC3E}">
        <p14:creationId xmlns:p14="http://schemas.microsoft.com/office/powerpoint/2010/main" val="384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17477"/>
            <a:ext cx="7886700" cy="758824"/>
          </a:xfrm>
          <a:solidFill>
            <a:srgbClr val="00B050"/>
          </a:solidFill>
        </p:spPr>
        <p:txBody>
          <a:bodyPr/>
          <a:lstStyle/>
          <a:p>
            <a:pPr algn="ctr"/>
            <a:r>
              <a:rPr lang="en-GB" dirty="0"/>
              <a:t>B4 Bioenergetics Key Knowledge</a:t>
            </a:r>
          </a:p>
        </p:txBody>
      </p:sp>
      <p:sp>
        <p:nvSpPr>
          <p:cNvPr id="3" name="TextBox 2"/>
          <p:cNvSpPr txBox="1"/>
          <p:nvPr/>
        </p:nvSpPr>
        <p:spPr>
          <a:xfrm>
            <a:off x="125884" y="876301"/>
            <a:ext cx="8835081" cy="7294305"/>
          </a:xfrm>
          <a:prstGeom prst="rect">
            <a:avLst/>
          </a:prstGeom>
          <a:noFill/>
        </p:spPr>
        <p:txBody>
          <a:bodyPr wrap="square" rtlCol="0">
            <a:spAutoFit/>
          </a:bodyPr>
          <a:lstStyle/>
          <a:p>
            <a:pPr marL="342900" indent="-342900">
              <a:buFont typeface="+mj-lt"/>
              <a:buAutoNum type="arabicPeriod"/>
            </a:pPr>
            <a:r>
              <a:rPr lang="en-GB" dirty="0"/>
              <a:t>State the word and symbol equation for photosynthesis</a:t>
            </a:r>
          </a:p>
          <a:p>
            <a:pPr marL="342900" indent="-342900">
              <a:buFont typeface="+mj-lt"/>
              <a:buAutoNum type="arabicPeriod"/>
            </a:pPr>
            <a:r>
              <a:rPr lang="en-GB" dirty="0"/>
              <a:t>State what is meant by a limiting factor</a:t>
            </a:r>
          </a:p>
          <a:p>
            <a:pPr marL="342900" indent="-342900">
              <a:buFont typeface="+mj-lt"/>
              <a:buAutoNum type="arabicPeriod"/>
            </a:pPr>
            <a:r>
              <a:rPr lang="en-GB" dirty="0"/>
              <a:t>State factors that affect rate of photosynthesis</a:t>
            </a:r>
          </a:p>
          <a:p>
            <a:pPr marL="342900" indent="-342900">
              <a:buFont typeface="+mj-lt"/>
              <a:buAutoNum type="arabicPeriod"/>
            </a:pPr>
            <a:r>
              <a:rPr lang="en-GB" dirty="0"/>
              <a:t>Explain how each factor affects rate of photosynthesis</a:t>
            </a:r>
          </a:p>
          <a:p>
            <a:pPr marL="342900" indent="-342900">
              <a:buFont typeface="+mj-lt"/>
              <a:buAutoNum type="arabicPeriod"/>
            </a:pPr>
            <a:r>
              <a:rPr lang="en-GB" dirty="0"/>
              <a:t>State what type of reaction photosynthesis is</a:t>
            </a:r>
          </a:p>
          <a:p>
            <a:pPr marL="342900" indent="-342900">
              <a:buFont typeface="+mj-lt"/>
              <a:buAutoNum type="arabicPeriod"/>
            </a:pPr>
            <a:r>
              <a:rPr lang="en-GB" dirty="0"/>
              <a:t>When distance from a lamp is doubled, light intensity reduces by a quarter. State the name of this law. </a:t>
            </a:r>
            <a:r>
              <a:rPr lang="en-GB" i="1" dirty="0"/>
              <a:t>(HT only)</a:t>
            </a:r>
          </a:p>
          <a:p>
            <a:pPr marL="342900" indent="-342900">
              <a:buFont typeface="+mj-lt"/>
              <a:buAutoNum type="arabicPeriod"/>
            </a:pPr>
            <a:r>
              <a:rPr lang="en-GB" dirty="0"/>
              <a:t>Describe how you would investigate the effect of light intensity on rate of photosynthesis</a:t>
            </a:r>
          </a:p>
          <a:p>
            <a:pPr marL="342900" indent="-342900">
              <a:buFont typeface="+mj-lt"/>
              <a:buAutoNum type="arabicPeriod"/>
            </a:pPr>
            <a:r>
              <a:rPr lang="en-GB" dirty="0"/>
              <a:t>Explain why it is beneficial to farmers to grow plants in greenhouses</a:t>
            </a:r>
          </a:p>
          <a:p>
            <a:pPr marL="342900" indent="-342900">
              <a:buFont typeface="+mj-lt"/>
              <a:buAutoNum type="arabicPeriod"/>
            </a:pPr>
            <a:r>
              <a:rPr lang="en-GB" dirty="0"/>
              <a:t>State 5 uses of glucose</a:t>
            </a:r>
          </a:p>
          <a:p>
            <a:pPr marL="342900" indent="-342900">
              <a:buFont typeface="+mj-lt"/>
              <a:buAutoNum type="arabicPeriod"/>
            </a:pPr>
            <a:r>
              <a:rPr lang="en-GB" dirty="0"/>
              <a:t>State the difference between aerobic and anaerobic respiration</a:t>
            </a:r>
          </a:p>
          <a:p>
            <a:pPr marL="342900" indent="-342900">
              <a:buFont typeface="+mj-lt"/>
              <a:buAutoNum type="arabicPeriod"/>
            </a:pPr>
            <a:r>
              <a:rPr lang="en-GB" dirty="0"/>
              <a:t>State the word and symbol equation for aerobic respiration</a:t>
            </a:r>
          </a:p>
          <a:p>
            <a:pPr marL="342900" indent="-342900">
              <a:buFont typeface="+mj-lt"/>
              <a:buAutoNum type="arabicPeriod"/>
            </a:pPr>
            <a:r>
              <a:rPr lang="en-GB" dirty="0"/>
              <a:t>State the word equation for anaerobic respiration in plants/yeast</a:t>
            </a:r>
          </a:p>
          <a:p>
            <a:pPr marL="342900" indent="-342900">
              <a:buFont typeface="+mj-lt"/>
              <a:buAutoNum type="arabicPeriod"/>
            </a:pPr>
            <a:r>
              <a:rPr lang="en-GB" dirty="0"/>
              <a:t>Explain why this is useful in baking/brewing industries</a:t>
            </a:r>
          </a:p>
          <a:p>
            <a:pPr marL="342900" indent="-342900">
              <a:buFont typeface="+mj-lt"/>
              <a:buAutoNum type="arabicPeriod"/>
            </a:pPr>
            <a:r>
              <a:rPr lang="en-GB" dirty="0"/>
              <a:t>State the word equation for anaerobic respiration in animals</a:t>
            </a:r>
          </a:p>
          <a:p>
            <a:pPr marL="342900" indent="-342900">
              <a:buFont typeface="+mj-lt"/>
              <a:buAutoNum type="arabicPeriod"/>
            </a:pPr>
            <a:r>
              <a:rPr lang="en-GB" dirty="0"/>
              <a:t>Explain the effect of exercise on rate of respiration</a:t>
            </a:r>
          </a:p>
          <a:p>
            <a:pPr marL="342900" indent="-342900">
              <a:buFont typeface="+mj-lt"/>
              <a:buAutoNum type="arabicPeriod"/>
            </a:pPr>
            <a:r>
              <a:rPr lang="en-GB" dirty="0"/>
              <a:t>State the effect of lactic acid build up in muscles</a:t>
            </a:r>
          </a:p>
          <a:p>
            <a:pPr marL="342900" indent="-342900">
              <a:buFont typeface="+mj-lt"/>
              <a:buAutoNum type="arabicPeriod"/>
            </a:pPr>
            <a:r>
              <a:rPr lang="en-GB" dirty="0"/>
              <a:t>Describe how the body deals with a build up of lactic acid</a:t>
            </a:r>
          </a:p>
          <a:p>
            <a:pPr marL="342900" indent="-342900">
              <a:buFont typeface="+mj-lt"/>
              <a:buAutoNum type="arabicPeriod"/>
            </a:pPr>
            <a:r>
              <a:rPr lang="en-GB" dirty="0"/>
              <a:t>State what is meant by metabolic rate (metabolism)</a:t>
            </a:r>
          </a:p>
          <a:p>
            <a:pPr marL="342900" indent="-342900">
              <a:buFont typeface="+mj-lt"/>
              <a:buAutoNum type="arabicPeriod"/>
            </a:pPr>
            <a:r>
              <a:rPr lang="en-GB" dirty="0"/>
              <a:t>Give examples of 3 metabolic reactions in our cells</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310017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17477"/>
            <a:ext cx="7886700" cy="758824"/>
          </a:xfrm>
          <a:solidFill>
            <a:srgbClr val="00B050"/>
          </a:solidFill>
        </p:spPr>
        <p:txBody>
          <a:bodyPr/>
          <a:lstStyle/>
          <a:p>
            <a:pPr algn="ctr"/>
            <a:r>
              <a:rPr lang="en-GB" dirty="0"/>
              <a:t>B4 Bioenergetics Answers</a:t>
            </a:r>
          </a:p>
        </p:txBody>
      </p:sp>
      <p:sp>
        <p:nvSpPr>
          <p:cNvPr id="3" name="TextBox 2"/>
          <p:cNvSpPr txBox="1"/>
          <p:nvPr/>
        </p:nvSpPr>
        <p:spPr>
          <a:xfrm>
            <a:off x="125884" y="876301"/>
            <a:ext cx="8835081" cy="5909310"/>
          </a:xfrm>
          <a:prstGeom prst="rect">
            <a:avLst/>
          </a:prstGeom>
          <a:noFill/>
        </p:spPr>
        <p:txBody>
          <a:bodyPr wrap="square" rtlCol="0">
            <a:spAutoFit/>
          </a:bodyPr>
          <a:lstStyle/>
          <a:p>
            <a:pPr marL="228600" indent="-228600">
              <a:buFont typeface="+mj-lt"/>
              <a:buAutoNum type="arabicPeriod"/>
            </a:pPr>
            <a:r>
              <a:rPr lang="en-GB" sz="1050" dirty="0"/>
              <a:t>State the word and symbol equation for photosynthesis </a:t>
            </a:r>
            <a:r>
              <a:rPr lang="en-GB" sz="1050" dirty="0">
                <a:solidFill>
                  <a:srgbClr val="FF0000"/>
                </a:solidFill>
              </a:rPr>
              <a:t>carbon dioxide + water </a:t>
            </a:r>
            <a:r>
              <a:rPr lang="en-GB" sz="1050" dirty="0">
                <a:solidFill>
                  <a:srgbClr val="FF0000"/>
                </a:solidFill>
                <a:sym typeface="Wingdings" panose="05000000000000000000" pitchFamily="2" charset="2"/>
              </a:rPr>
              <a:t> glucose + oxygen       6CO</a:t>
            </a:r>
            <a:r>
              <a:rPr lang="en-GB" sz="1050" baseline="-25000" dirty="0">
                <a:solidFill>
                  <a:srgbClr val="FF0000"/>
                </a:solidFill>
                <a:sym typeface="Wingdings" panose="05000000000000000000" pitchFamily="2" charset="2"/>
              </a:rPr>
              <a:t>2</a:t>
            </a:r>
            <a:r>
              <a:rPr lang="en-GB" sz="1050" dirty="0">
                <a:solidFill>
                  <a:srgbClr val="FF0000"/>
                </a:solidFill>
                <a:sym typeface="Wingdings" panose="05000000000000000000" pitchFamily="2" charset="2"/>
              </a:rPr>
              <a:t> + 6H</a:t>
            </a:r>
            <a:r>
              <a:rPr lang="en-GB" sz="1050" baseline="-25000" dirty="0">
                <a:solidFill>
                  <a:srgbClr val="FF0000"/>
                </a:solidFill>
                <a:sym typeface="Wingdings" panose="05000000000000000000" pitchFamily="2" charset="2"/>
              </a:rPr>
              <a:t>2</a:t>
            </a:r>
            <a:r>
              <a:rPr lang="en-GB" sz="1050" dirty="0">
                <a:solidFill>
                  <a:srgbClr val="FF0000"/>
                </a:solidFill>
                <a:sym typeface="Wingdings" panose="05000000000000000000" pitchFamily="2" charset="2"/>
              </a:rPr>
              <a:t>O  C</a:t>
            </a:r>
            <a:r>
              <a:rPr lang="en-GB" sz="1050" baseline="-25000" dirty="0">
                <a:solidFill>
                  <a:srgbClr val="FF0000"/>
                </a:solidFill>
                <a:sym typeface="Wingdings" panose="05000000000000000000" pitchFamily="2" charset="2"/>
              </a:rPr>
              <a:t>6</a:t>
            </a:r>
            <a:r>
              <a:rPr lang="en-GB" sz="1050" dirty="0">
                <a:solidFill>
                  <a:srgbClr val="FF0000"/>
                </a:solidFill>
                <a:sym typeface="Wingdings" panose="05000000000000000000" pitchFamily="2" charset="2"/>
              </a:rPr>
              <a:t>H</a:t>
            </a:r>
            <a:r>
              <a:rPr lang="en-GB" sz="1050" baseline="-25000" dirty="0">
                <a:solidFill>
                  <a:srgbClr val="FF0000"/>
                </a:solidFill>
                <a:sym typeface="Wingdings" panose="05000000000000000000" pitchFamily="2" charset="2"/>
              </a:rPr>
              <a:t>12</a:t>
            </a:r>
            <a:r>
              <a:rPr lang="en-GB" sz="1050" dirty="0">
                <a:solidFill>
                  <a:srgbClr val="FF0000"/>
                </a:solidFill>
                <a:sym typeface="Wingdings" panose="05000000000000000000" pitchFamily="2" charset="2"/>
              </a:rPr>
              <a:t>O</a:t>
            </a:r>
            <a:r>
              <a:rPr lang="en-GB" sz="1050" baseline="-25000" dirty="0">
                <a:solidFill>
                  <a:srgbClr val="FF0000"/>
                </a:solidFill>
                <a:sym typeface="Wingdings" panose="05000000000000000000" pitchFamily="2" charset="2"/>
              </a:rPr>
              <a:t>6</a:t>
            </a:r>
            <a:r>
              <a:rPr lang="en-GB" sz="1050" dirty="0">
                <a:solidFill>
                  <a:srgbClr val="FF0000"/>
                </a:solidFill>
                <a:sym typeface="Wingdings" panose="05000000000000000000" pitchFamily="2" charset="2"/>
              </a:rPr>
              <a:t> + 6O</a:t>
            </a:r>
            <a:r>
              <a:rPr lang="en-GB" sz="1050" baseline="-25000" dirty="0">
                <a:solidFill>
                  <a:srgbClr val="FF0000"/>
                </a:solidFill>
                <a:sym typeface="Wingdings" panose="05000000000000000000" pitchFamily="2" charset="2"/>
              </a:rPr>
              <a:t>2</a:t>
            </a:r>
            <a:endParaRPr lang="en-GB" sz="1050" dirty="0"/>
          </a:p>
          <a:p>
            <a:pPr marL="228600" indent="-228600">
              <a:buFont typeface="+mj-lt"/>
              <a:buAutoNum type="arabicPeriod"/>
            </a:pPr>
            <a:r>
              <a:rPr lang="en-GB" sz="1050" dirty="0"/>
              <a:t>State what is meant by a limiting factor </a:t>
            </a:r>
            <a:r>
              <a:rPr lang="en-GB" sz="1050" dirty="0">
                <a:solidFill>
                  <a:srgbClr val="FF0000"/>
                </a:solidFill>
              </a:rPr>
              <a:t>Something that affects the rate of photosynthesis</a:t>
            </a:r>
            <a:endParaRPr lang="en-GB" sz="1050" dirty="0"/>
          </a:p>
          <a:p>
            <a:pPr marL="228600" indent="-228600">
              <a:buFont typeface="+mj-lt"/>
              <a:buAutoNum type="arabicPeriod"/>
            </a:pPr>
            <a:r>
              <a:rPr lang="en-GB" sz="1050" dirty="0"/>
              <a:t>State factors that affect rate of photosynthesis </a:t>
            </a:r>
            <a:r>
              <a:rPr lang="en-GB" sz="1050" dirty="0">
                <a:solidFill>
                  <a:srgbClr val="FF0000"/>
                </a:solidFill>
              </a:rPr>
              <a:t>Temperature, light intensity, concentration of carbon dioxide</a:t>
            </a:r>
            <a:endParaRPr lang="en-GB" sz="1050" dirty="0"/>
          </a:p>
          <a:p>
            <a:pPr marL="228600" indent="-228600">
              <a:buFont typeface="+mj-lt"/>
              <a:buAutoNum type="arabicPeriod"/>
            </a:pPr>
            <a:r>
              <a:rPr lang="en-GB" sz="1050" dirty="0"/>
              <a:t>Explain how each factor affects rate of photosynthesis </a:t>
            </a:r>
            <a:r>
              <a:rPr lang="en-GB" sz="1050" dirty="0">
                <a:solidFill>
                  <a:srgbClr val="FF0000"/>
                </a:solidFill>
              </a:rPr>
              <a:t>Temperature – increasing the temperature to begin with increases the rate, as more kinetic energy means more collisions. However, after this the temperature is too high and enzymes denature. Light intensity – the higher the light intensity, the higher the rate of photosynthesis as it provides energy for the reaction to take place. CO</a:t>
            </a:r>
            <a:r>
              <a:rPr lang="en-GB" sz="1050" baseline="-25000" dirty="0">
                <a:solidFill>
                  <a:srgbClr val="FF0000"/>
                </a:solidFill>
              </a:rPr>
              <a:t>2</a:t>
            </a:r>
            <a:r>
              <a:rPr lang="en-GB" sz="1050" dirty="0">
                <a:solidFill>
                  <a:srgbClr val="FF0000"/>
                </a:solidFill>
              </a:rPr>
              <a:t> concentration – the higher this is the faster the rate of photosynthesis as thCO</a:t>
            </a:r>
            <a:r>
              <a:rPr lang="en-GB" sz="1050" baseline="-25000" dirty="0">
                <a:solidFill>
                  <a:srgbClr val="FF0000"/>
                </a:solidFill>
              </a:rPr>
              <a:t>2</a:t>
            </a:r>
            <a:r>
              <a:rPr lang="en-GB" sz="1050" dirty="0">
                <a:solidFill>
                  <a:srgbClr val="FF0000"/>
                </a:solidFill>
              </a:rPr>
              <a:t> is a raw material needed for photosynthesis to happen.</a:t>
            </a:r>
          </a:p>
          <a:p>
            <a:pPr marL="228600" indent="-228600">
              <a:buFont typeface="+mj-lt"/>
              <a:buAutoNum type="arabicPeriod"/>
            </a:pPr>
            <a:r>
              <a:rPr lang="en-GB" sz="1050" dirty="0"/>
              <a:t>State what type of reaction photosynthesis is </a:t>
            </a:r>
            <a:r>
              <a:rPr lang="en-GB" sz="1050" dirty="0">
                <a:solidFill>
                  <a:srgbClr val="FF0000"/>
                </a:solidFill>
              </a:rPr>
              <a:t>Endothermic – it absorbs light energy</a:t>
            </a:r>
            <a:endParaRPr lang="en-GB" sz="1050" dirty="0"/>
          </a:p>
          <a:p>
            <a:pPr marL="228600" indent="-228600">
              <a:buFont typeface="+mj-lt"/>
              <a:buAutoNum type="arabicPeriod"/>
            </a:pPr>
            <a:r>
              <a:rPr lang="en-GB" sz="1050" dirty="0"/>
              <a:t>When distance from a lamp is doubled, light intensity reduces by a quarter. State the name of this law. </a:t>
            </a:r>
            <a:r>
              <a:rPr lang="en-GB" sz="1050" dirty="0">
                <a:solidFill>
                  <a:srgbClr val="FF0000"/>
                </a:solidFill>
              </a:rPr>
              <a:t>Inverse square law</a:t>
            </a:r>
          </a:p>
          <a:p>
            <a:pPr marL="228600" indent="-228600">
              <a:buFont typeface="+mj-lt"/>
              <a:buAutoNum type="arabicPeriod"/>
            </a:pPr>
            <a:r>
              <a:rPr lang="en-GB" sz="1050" dirty="0"/>
              <a:t>Describe how you would investigate the effect of light intensity on rate of photosynthesis </a:t>
            </a:r>
            <a:r>
              <a:rPr lang="en-GB" sz="1050" dirty="0">
                <a:solidFill>
                  <a:srgbClr val="FF0000"/>
                </a:solidFill>
              </a:rPr>
              <a:t>Place pond weed in a test tube of water and add sodium </a:t>
            </a:r>
            <a:r>
              <a:rPr lang="en-GB" sz="1050" dirty="0" err="1">
                <a:solidFill>
                  <a:srgbClr val="FF0000"/>
                </a:solidFill>
              </a:rPr>
              <a:t>hydrogencarbonate</a:t>
            </a:r>
            <a:r>
              <a:rPr lang="en-GB" sz="1050" dirty="0">
                <a:solidFill>
                  <a:srgbClr val="FF0000"/>
                </a:solidFill>
              </a:rPr>
              <a:t> (this provides CO</a:t>
            </a:r>
            <a:r>
              <a:rPr lang="en-GB" sz="1050" baseline="-25000" dirty="0">
                <a:solidFill>
                  <a:srgbClr val="FF0000"/>
                </a:solidFill>
              </a:rPr>
              <a:t>2</a:t>
            </a:r>
            <a:r>
              <a:rPr lang="en-GB" sz="1050" dirty="0">
                <a:solidFill>
                  <a:srgbClr val="FF0000"/>
                </a:solidFill>
              </a:rPr>
              <a:t>). Place a lamp 10 cm from the pondweed and turn it on. Count the number of bubbles produced in one minute. Repeat this at different distances, e.g. 15, 20, 25, 30 cm. Repeat the investigation 3 times and calculate a mean for each distance. Things that should be kept the same: temperature, CO</a:t>
            </a:r>
            <a:r>
              <a:rPr lang="en-GB" sz="1050" baseline="-25000" dirty="0">
                <a:solidFill>
                  <a:srgbClr val="FF0000"/>
                </a:solidFill>
              </a:rPr>
              <a:t>2</a:t>
            </a:r>
            <a:r>
              <a:rPr lang="en-GB" sz="1050" dirty="0">
                <a:solidFill>
                  <a:srgbClr val="FF0000"/>
                </a:solidFill>
              </a:rPr>
              <a:t> concentration, volume of water, type of pondweed, amount of pondweed.</a:t>
            </a:r>
            <a:endParaRPr lang="en-GB" sz="1050" dirty="0"/>
          </a:p>
          <a:p>
            <a:pPr marL="228600" indent="-228600">
              <a:buFont typeface="+mj-lt"/>
              <a:buAutoNum type="arabicPeriod"/>
            </a:pPr>
            <a:r>
              <a:rPr lang="en-GB" sz="1050" dirty="0"/>
              <a:t>Explain why it is beneficial to farmers to grow plants in greenhouses </a:t>
            </a:r>
            <a:r>
              <a:rPr lang="en-GB" sz="1050" dirty="0">
                <a:solidFill>
                  <a:srgbClr val="FF0000"/>
                </a:solidFill>
              </a:rPr>
              <a:t>Can control environmental conditions like temperature, light intensity and concentration of carbon dioxide to maximise the yield of crops/plants</a:t>
            </a:r>
            <a:endParaRPr lang="en-GB" sz="1050" dirty="0"/>
          </a:p>
          <a:p>
            <a:pPr marL="228600" indent="-228600">
              <a:buFont typeface="+mj-lt"/>
              <a:buAutoNum type="arabicPeriod"/>
            </a:pPr>
            <a:r>
              <a:rPr lang="en-GB" sz="1050" dirty="0"/>
              <a:t>State 5 uses of glucose </a:t>
            </a:r>
            <a:r>
              <a:rPr lang="en-GB" sz="1050" dirty="0">
                <a:solidFill>
                  <a:srgbClr val="FF0000"/>
                </a:solidFill>
              </a:rPr>
              <a:t>Used in respiration, stored as starch, stored as lipids in seeds, combines with nitrates to produce amino acids, used to make cellulose for cell walls</a:t>
            </a:r>
            <a:endParaRPr lang="en-GB" sz="1050" dirty="0"/>
          </a:p>
          <a:p>
            <a:pPr marL="228600" indent="-228600">
              <a:buFont typeface="+mj-lt"/>
              <a:buAutoNum type="arabicPeriod"/>
            </a:pPr>
            <a:r>
              <a:rPr lang="en-GB" sz="1050" dirty="0"/>
              <a:t>State the difference between aerobic and anaerobic respiration </a:t>
            </a:r>
            <a:r>
              <a:rPr lang="en-GB" sz="1050" dirty="0">
                <a:solidFill>
                  <a:srgbClr val="FF0000"/>
                </a:solidFill>
              </a:rPr>
              <a:t>Aerobic is with oxygen, anaerobic is without</a:t>
            </a:r>
            <a:endParaRPr lang="en-GB" sz="1050" dirty="0"/>
          </a:p>
          <a:p>
            <a:pPr marL="228600" indent="-228600">
              <a:buFont typeface="+mj-lt"/>
              <a:buAutoNum type="arabicPeriod"/>
            </a:pPr>
            <a:r>
              <a:rPr lang="en-GB" sz="1050" dirty="0"/>
              <a:t>State the word and symbol equation for aerobic respiration </a:t>
            </a:r>
            <a:r>
              <a:rPr lang="en-GB" sz="1050" dirty="0">
                <a:solidFill>
                  <a:srgbClr val="FF0000"/>
                </a:solidFill>
                <a:sym typeface="Wingdings" panose="05000000000000000000" pitchFamily="2" charset="2"/>
              </a:rPr>
              <a:t>glucose + oxygen  </a:t>
            </a:r>
            <a:r>
              <a:rPr lang="en-GB" sz="1050" dirty="0">
                <a:solidFill>
                  <a:srgbClr val="FF0000"/>
                </a:solidFill>
              </a:rPr>
              <a:t>carbon dioxide + water + energy   </a:t>
            </a:r>
            <a:r>
              <a:rPr lang="en-GB" sz="1050" dirty="0">
                <a:solidFill>
                  <a:srgbClr val="FF0000"/>
                </a:solidFill>
                <a:sym typeface="Wingdings" panose="05000000000000000000" pitchFamily="2" charset="2"/>
              </a:rPr>
              <a:t>C</a:t>
            </a:r>
            <a:r>
              <a:rPr lang="en-GB" sz="1050" baseline="-25000" dirty="0">
                <a:solidFill>
                  <a:srgbClr val="FF0000"/>
                </a:solidFill>
                <a:sym typeface="Wingdings" panose="05000000000000000000" pitchFamily="2" charset="2"/>
              </a:rPr>
              <a:t>6</a:t>
            </a:r>
            <a:r>
              <a:rPr lang="en-GB" sz="1050" dirty="0">
                <a:solidFill>
                  <a:srgbClr val="FF0000"/>
                </a:solidFill>
                <a:sym typeface="Wingdings" panose="05000000000000000000" pitchFamily="2" charset="2"/>
              </a:rPr>
              <a:t>H</a:t>
            </a:r>
            <a:r>
              <a:rPr lang="en-GB" sz="1050" baseline="-25000" dirty="0">
                <a:solidFill>
                  <a:srgbClr val="FF0000"/>
                </a:solidFill>
                <a:sym typeface="Wingdings" panose="05000000000000000000" pitchFamily="2" charset="2"/>
              </a:rPr>
              <a:t>12</a:t>
            </a:r>
            <a:r>
              <a:rPr lang="en-GB" sz="1050" dirty="0">
                <a:solidFill>
                  <a:srgbClr val="FF0000"/>
                </a:solidFill>
                <a:sym typeface="Wingdings" panose="05000000000000000000" pitchFamily="2" charset="2"/>
              </a:rPr>
              <a:t>O</a:t>
            </a:r>
            <a:r>
              <a:rPr lang="en-GB" sz="1050" baseline="-25000" dirty="0">
                <a:solidFill>
                  <a:srgbClr val="FF0000"/>
                </a:solidFill>
                <a:sym typeface="Wingdings" panose="05000000000000000000" pitchFamily="2" charset="2"/>
              </a:rPr>
              <a:t>6</a:t>
            </a:r>
            <a:r>
              <a:rPr lang="en-GB" sz="1050" dirty="0">
                <a:solidFill>
                  <a:srgbClr val="FF0000"/>
                </a:solidFill>
                <a:sym typeface="Wingdings" panose="05000000000000000000" pitchFamily="2" charset="2"/>
              </a:rPr>
              <a:t> + 6O</a:t>
            </a:r>
            <a:r>
              <a:rPr lang="en-GB" sz="1050" baseline="-25000" dirty="0">
                <a:solidFill>
                  <a:srgbClr val="FF0000"/>
                </a:solidFill>
                <a:sym typeface="Wingdings" panose="05000000000000000000" pitchFamily="2" charset="2"/>
              </a:rPr>
              <a:t>2 </a:t>
            </a:r>
            <a:r>
              <a:rPr lang="en-GB" sz="1050" dirty="0">
                <a:solidFill>
                  <a:srgbClr val="FF0000"/>
                </a:solidFill>
                <a:sym typeface="Wingdings" panose="05000000000000000000" pitchFamily="2" charset="2"/>
              </a:rPr>
              <a:t> 6CO</a:t>
            </a:r>
            <a:r>
              <a:rPr lang="en-GB" sz="1050" baseline="-25000" dirty="0">
                <a:solidFill>
                  <a:srgbClr val="FF0000"/>
                </a:solidFill>
                <a:sym typeface="Wingdings" panose="05000000000000000000" pitchFamily="2" charset="2"/>
              </a:rPr>
              <a:t>2</a:t>
            </a:r>
            <a:r>
              <a:rPr lang="en-GB" sz="1050" dirty="0">
                <a:solidFill>
                  <a:srgbClr val="FF0000"/>
                </a:solidFill>
                <a:sym typeface="Wingdings" panose="05000000000000000000" pitchFamily="2" charset="2"/>
              </a:rPr>
              <a:t> + 6H</a:t>
            </a:r>
            <a:r>
              <a:rPr lang="en-GB" sz="1050" baseline="-25000" dirty="0">
                <a:solidFill>
                  <a:srgbClr val="FF0000"/>
                </a:solidFill>
                <a:sym typeface="Wingdings" panose="05000000000000000000" pitchFamily="2" charset="2"/>
              </a:rPr>
              <a:t>2</a:t>
            </a:r>
            <a:r>
              <a:rPr lang="en-GB" sz="1050" dirty="0">
                <a:solidFill>
                  <a:srgbClr val="FF0000"/>
                </a:solidFill>
                <a:sym typeface="Wingdings" panose="05000000000000000000" pitchFamily="2" charset="2"/>
              </a:rPr>
              <a:t>O  + energy</a:t>
            </a:r>
            <a:endParaRPr lang="en-GB" sz="1050" dirty="0"/>
          </a:p>
          <a:p>
            <a:pPr marL="228600" indent="-228600">
              <a:buFont typeface="+mj-lt"/>
              <a:buAutoNum type="arabicPeriod"/>
            </a:pPr>
            <a:r>
              <a:rPr lang="en-GB" sz="1050" dirty="0"/>
              <a:t>State the word equation for anaerobic respiration in plants/yeast </a:t>
            </a:r>
            <a:r>
              <a:rPr lang="en-GB" sz="1050" dirty="0">
                <a:solidFill>
                  <a:srgbClr val="FF0000"/>
                </a:solidFill>
              </a:rPr>
              <a:t>glucose </a:t>
            </a:r>
            <a:r>
              <a:rPr lang="en-GB" sz="1050" dirty="0">
                <a:solidFill>
                  <a:srgbClr val="FF0000"/>
                </a:solidFill>
                <a:sym typeface="Wingdings" panose="05000000000000000000" pitchFamily="2" charset="2"/>
              </a:rPr>
              <a:t> ethanol + carbon dioxide</a:t>
            </a:r>
            <a:endParaRPr lang="en-GB" sz="1050" dirty="0"/>
          </a:p>
          <a:p>
            <a:pPr marL="228600" indent="-228600">
              <a:buFont typeface="+mj-lt"/>
              <a:buAutoNum type="arabicPeriod"/>
            </a:pPr>
            <a:r>
              <a:rPr lang="en-GB" sz="1050" dirty="0"/>
              <a:t>Explain why this is useful in baking/brewing industries </a:t>
            </a:r>
            <a:r>
              <a:rPr lang="en-GB" sz="1050" dirty="0">
                <a:solidFill>
                  <a:srgbClr val="FF0000"/>
                </a:solidFill>
              </a:rPr>
              <a:t>Produces CO</a:t>
            </a:r>
            <a:r>
              <a:rPr lang="en-GB" sz="1050" baseline="-25000" dirty="0">
                <a:solidFill>
                  <a:srgbClr val="FF0000"/>
                </a:solidFill>
              </a:rPr>
              <a:t>2</a:t>
            </a:r>
            <a:r>
              <a:rPr lang="en-GB" sz="1050" dirty="0">
                <a:solidFill>
                  <a:srgbClr val="FF0000"/>
                </a:solidFill>
              </a:rPr>
              <a:t> which is useful for baking to make bread rise. Produces ethanol, which is used in making alcohol.</a:t>
            </a:r>
          </a:p>
          <a:p>
            <a:pPr marL="228600" indent="-228600">
              <a:buFont typeface="+mj-lt"/>
              <a:buAutoNum type="arabicPeriod"/>
            </a:pPr>
            <a:r>
              <a:rPr lang="en-GB" sz="1050" dirty="0"/>
              <a:t>State the word equation for anaerobic respiration in animals </a:t>
            </a:r>
            <a:r>
              <a:rPr lang="en-GB" sz="1050" dirty="0">
                <a:solidFill>
                  <a:srgbClr val="FF0000"/>
                </a:solidFill>
              </a:rPr>
              <a:t>glucose </a:t>
            </a:r>
            <a:r>
              <a:rPr lang="en-GB" sz="1050" dirty="0">
                <a:solidFill>
                  <a:srgbClr val="FF0000"/>
                </a:solidFill>
                <a:sym typeface="Wingdings" panose="05000000000000000000" pitchFamily="2" charset="2"/>
              </a:rPr>
              <a:t> lactic acid</a:t>
            </a:r>
            <a:endParaRPr lang="en-GB" sz="1050" dirty="0"/>
          </a:p>
          <a:p>
            <a:pPr marL="228600" indent="-228600">
              <a:buFont typeface="+mj-lt"/>
              <a:buAutoNum type="arabicPeriod"/>
            </a:pPr>
            <a:r>
              <a:rPr lang="en-GB" sz="1050" dirty="0"/>
              <a:t>Explain the effect of exercise on rate of respiration </a:t>
            </a:r>
            <a:r>
              <a:rPr lang="en-GB" sz="1050" dirty="0">
                <a:solidFill>
                  <a:srgbClr val="FF0000"/>
                </a:solidFill>
              </a:rPr>
              <a:t>Rate of respiration increases with exercise as more oxygen is needed to get to the respiring muscles so they can release energy for contraction. Breathing rate increases to get more oxygen into the body, heart rate increases to circulate the blood faster.</a:t>
            </a:r>
            <a:endParaRPr lang="en-GB" sz="1050" dirty="0"/>
          </a:p>
          <a:p>
            <a:pPr marL="228600" indent="-228600">
              <a:buFont typeface="+mj-lt"/>
              <a:buAutoNum type="arabicPeriod"/>
            </a:pPr>
            <a:r>
              <a:rPr lang="en-GB" sz="1050" dirty="0"/>
              <a:t>State the effect of lactic acid build up in muscles </a:t>
            </a:r>
            <a:r>
              <a:rPr lang="en-GB" sz="1050" dirty="0">
                <a:solidFill>
                  <a:srgbClr val="FF0000"/>
                </a:solidFill>
              </a:rPr>
              <a:t>Causes cramps</a:t>
            </a:r>
            <a:endParaRPr lang="en-GB" sz="1050" dirty="0"/>
          </a:p>
          <a:p>
            <a:pPr marL="228600" indent="-228600">
              <a:buFont typeface="+mj-lt"/>
              <a:buAutoNum type="arabicPeriod"/>
            </a:pPr>
            <a:r>
              <a:rPr lang="en-GB" sz="1050" dirty="0"/>
              <a:t>Describe how the body deals with a build up of lactic acid </a:t>
            </a:r>
            <a:r>
              <a:rPr lang="en-GB" sz="1050" dirty="0">
                <a:solidFill>
                  <a:srgbClr val="FF0000"/>
                </a:solidFill>
              </a:rPr>
              <a:t>Oxygen is needed to break down the lactic acid into carbon dioxide and water, which can then be removed from the body.</a:t>
            </a:r>
            <a:endParaRPr lang="en-GB" sz="1050" dirty="0"/>
          </a:p>
          <a:p>
            <a:pPr marL="228600" indent="-228600">
              <a:buFont typeface="+mj-lt"/>
              <a:buAutoNum type="arabicPeriod"/>
            </a:pPr>
            <a:r>
              <a:rPr lang="en-GB" sz="1050" dirty="0"/>
              <a:t>State what is meant by metabolic rate (metabolism) </a:t>
            </a:r>
            <a:r>
              <a:rPr lang="en-GB" sz="1050" dirty="0">
                <a:solidFill>
                  <a:srgbClr val="FF0000"/>
                </a:solidFill>
              </a:rPr>
              <a:t>Rate of chemical reactions in cells</a:t>
            </a:r>
            <a:endParaRPr lang="en-GB" sz="1050" dirty="0"/>
          </a:p>
          <a:p>
            <a:pPr marL="228600" indent="-228600">
              <a:buFont typeface="+mj-lt"/>
              <a:buAutoNum type="arabicPeriod"/>
            </a:pPr>
            <a:r>
              <a:rPr lang="en-GB" sz="1050" dirty="0"/>
              <a:t>Give examples of metabolic reactions in our cells </a:t>
            </a:r>
            <a:r>
              <a:rPr lang="en-GB" sz="1050" dirty="0">
                <a:solidFill>
                  <a:srgbClr val="FF0000"/>
                </a:solidFill>
              </a:rPr>
              <a:t>Respiration, production of lipids, production of proteins, break down of lipids, break down of </a:t>
            </a:r>
            <a:r>
              <a:rPr lang="en-GB" sz="1050" dirty="0" err="1">
                <a:solidFill>
                  <a:srgbClr val="FF0000"/>
                </a:solidFill>
              </a:rPr>
              <a:t>proetins</a:t>
            </a:r>
            <a:r>
              <a:rPr lang="en-GB" sz="1050" dirty="0">
                <a:solidFill>
                  <a:srgbClr val="FF0000"/>
                </a:solidFill>
              </a:rPr>
              <a:t>.</a:t>
            </a: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a:p>
            <a:pPr marL="228600" indent="-228600">
              <a:buFont typeface="+mj-lt"/>
              <a:buAutoNum type="arabicPeriod"/>
            </a:pPr>
            <a:endParaRPr lang="en-GB" sz="1050" dirty="0"/>
          </a:p>
        </p:txBody>
      </p:sp>
    </p:spTree>
    <p:extLst>
      <p:ext uri="{BB962C8B-B14F-4D97-AF65-F5344CB8AC3E}">
        <p14:creationId xmlns:p14="http://schemas.microsoft.com/office/powerpoint/2010/main" val="349144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CDC3-C4D8-45C4-8990-EF00462A4D86}"/>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E05E606D-31EA-494D-852B-AED278D51C66}"/>
              </a:ext>
            </a:extLst>
          </p:cNvPr>
          <p:cNvPicPr>
            <a:picLocks noChangeAspect="1"/>
          </p:cNvPicPr>
          <p:nvPr/>
        </p:nvPicPr>
        <p:blipFill>
          <a:blip r:embed="rId2"/>
          <a:stretch>
            <a:fillRect/>
          </a:stretch>
        </p:blipFill>
        <p:spPr>
          <a:xfrm>
            <a:off x="1370992" y="0"/>
            <a:ext cx="6402016" cy="6858000"/>
          </a:xfrm>
          <a:prstGeom prst="rect">
            <a:avLst/>
          </a:prstGeom>
        </p:spPr>
      </p:pic>
      <p:pic>
        <p:nvPicPr>
          <p:cNvPr id="6" name="Picture 5">
            <a:extLst>
              <a:ext uri="{FF2B5EF4-FFF2-40B4-BE49-F238E27FC236}">
                <a16:creationId xmlns:a16="http://schemas.microsoft.com/office/drawing/2014/main" id="{F0E8B8E6-09CB-4DAB-8A51-FB0325E0574D}"/>
              </a:ext>
            </a:extLst>
          </p:cNvPr>
          <p:cNvPicPr>
            <a:picLocks noChangeAspect="1"/>
          </p:cNvPicPr>
          <p:nvPr/>
        </p:nvPicPr>
        <p:blipFill>
          <a:blip r:embed="rId3"/>
          <a:stretch>
            <a:fillRect/>
          </a:stretch>
        </p:blipFill>
        <p:spPr>
          <a:xfrm>
            <a:off x="1748318" y="4559679"/>
            <a:ext cx="5429250" cy="2000250"/>
          </a:xfrm>
          <a:prstGeom prst="rect">
            <a:avLst/>
          </a:prstGeom>
        </p:spPr>
      </p:pic>
    </p:spTree>
    <p:extLst>
      <p:ext uri="{BB962C8B-B14F-4D97-AF65-F5344CB8AC3E}">
        <p14:creationId xmlns:p14="http://schemas.microsoft.com/office/powerpoint/2010/main" val="7691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AC80-8B25-4E5F-9690-E6B1AC6F692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1B959DD-EF3C-483F-9AC6-7F6C68BD97C2}"/>
              </a:ext>
            </a:extLst>
          </p:cNvPr>
          <p:cNvPicPr>
            <a:picLocks noChangeAspect="1"/>
          </p:cNvPicPr>
          <p:nvPr/>
        </p:nvPicPr>
        <p:blipFill>
          <a:blip r:embed="rId2"/>
          <a:stretch>
            <a:fillRect/>
          </a:stretch>
        </p:blipFill>
        <p:spPr>
          <a:xfrm>
            <a:off x="1189607" y="0"/>
            <a:ext cx="6685421" cy="4235986"/>
          </a:xfrm>
          <a:prstGeom prst="rect">
            <a:avLst/>
          </a:prstGeom>
        </p:spPr>
      </p:pic>
      <p:pic>
        <p:nvPicPr>
          <p:cNvPr id="4" name="Picture 3">
            <a:extLst>
              <a:ext uri="{FF2B5EF4-FFF2-40B4-BE49-F238E27FC236}">
                <a16:creationId xmlns:a16="http://schemas.microsoft.com/office/drawing/2014/main" id="{253043E4-A901-4C07-8409-E46E5191BE00}"/>
              </a:ext>
            </a:extLst>
          </p:cNvPr>
          <p:cNvPicPr>
            <a:picLocks noChangeAspect="1"/>
          </p:cNvPicPr>
          <p:nvPr/>
        </p:nvPicPr>
        <p:blipFill>
          <a:blip r:embed="rId3"/>
          <a:stretch>
            <a:fillRect/>
          </a:stretch>
        </p:blipFill>
        <p:spPr>
          <a:xfrm>
            <a:off x="1189607" y="4235986"/>
            <a:ext cx="6685421" cy="2533884"/>
          </a:xfrm>
          <a:prstGeom prst="rect">
            <a:avLst/>
          </a:prstGeom>
        </p:spPr>
      </p:pic>
      <p:pic>
        <p:nvPicPr>
          <p:cNvPr id="5" name="Picture 4">
            <a:extLst>
              <a:ext uri="{FF2B5EF4-FFF2-40B4-BE49-F238E27FC236}">
                <a16:creationId xmlns:a16="http://schemas.microsoft.com/office/drawing/2014/main" id="{E610E660-9FD0-46E4-B485-F5B5C1F79120}"/>
              </a:ext>
            </a:extLst>
          </p:cNvPr>
          <p:cNvPicPr>
            <a:picLocks noChangeAspect="1"/>
          </p:cNvPicPr>
          <p:nvPr/>
        </p:nvPicPr>
        <p:blipFill>
          <a:blip r:embed="rId4"/>
          <a:stretch>
            <a:fillRect/>
          </a:stretch>
        </p:blipFill>
        <p:spPr>
          <a:xfrm>
            <a:off x="485775" y="2622014"/>
            <a:ext cx="8172450" cy="3695700"/>
          </a:xfrm>
          <a:prstGeom prst="rect">
            <a:avLst/>
          </a:prstGeom>
        </p:spPr>
      </p:pic>
    </p:spTree>
    <p:extLst>
      <p:ext uri="{BB962C8B-B14F-4D97-AF65-F5344CB8AC3E}">
        <p14:creationId xmlns:p14="http://schemas.microsoft.com/office/powerpoint/2010/main" val="28904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164FC2-E291-49EB-8930-9A42471A85E5}"/>
              </a:ext>
            </a:extLst>
          </p:cNvPr>
          <p:cNvPicPr>
            <a:picLocks noChangeAspect="1"/>
          </p:cNvPicPr>
          <p:nvPr/>
        </p:nvPicPr>
        <p:blipFill>
          <a:blip r:embed="rId2"/>
          <a:stretch>
            <a:fillRect/>
          </a:stretch>
        </p:blipFill>
        <p:spPr>
          <a:xfrm>
            <a:off x="-17826" y="3162650"/>
            <a:ext cx="4793977" cy="3695350"/>
          </a:xfrm>
          <a:prstGeom prst="rect">
            <a:avLst/>
          </a:prstGeom>
        </p:spPr>
      </p:pic>
      <p:pic>
        <p:nvPicPr>
          <p:cNvPr id="6" name="Picture 5">
            <a:extLst>
              <a:ext uri="{FF2B5EF4-FFF2-40B4-BE49-F238E27FC236}">
                <a16:creationId xmlns:a16="http://schemas.microsoft.com/office/drawing/2014/main" id="{917B2680-BACC-4D2C-A7E1-C40964590658}"/>
              </a:ext>
            </a:extLst>
          </p:cNvPr>
          <p:cNvPicPr>
            <a:picLocks noChangeAspect="1"/>
          </p:cNvPicPr>
          <p:nvPr/>
        </p:nvPicPr>
        <p:blipFill>
          <a:blip r:embed="rId3"/>
          <a:stretch>
            <a:fillRect/>
          </a:stretch>
        </p:blipFill>
        <p:spPr>
          <a:xfrm>
            <a:off x="4483260" y="2057400"/>
            <a:ext cx="4572000" cy="3048000"/>
          </a:xfrm>
          <a:prstGeom prst="rect">
            <a:avLst/>
          </a:prstGeom>
        </p:spPr>
      </p:pic>
      <p:pic>
        <p:nvPicPr>
          <p:cNvPr id="7" name="Picture 6">
            <a:extLst>
              <a:ext uri="{FF2B5EF4-FFF2-40B4-BE49-F238E27FC236}">
                <a16:creationId xmlns:a16="http://schemas.microsoft.com/office/drawing/2014/main" id="{16F2CA99-E2CA-4EE3-8732-4D887ADC411D}"/>
              </a:ext>
            </a:extLst>
          </p:cNvPr>
          <p:cNvPicPr>
            <a:picLocks noChangeAspect="1"/>
          </p:cNvPicPr>
          <p:nvPr/>
        </p:nvPicPr>
        <p:blipFill>
          <a:blip r:embed="rId4"/>
          <a:stretch>
            <a:fillRect/>
          </a:stretch>
        </p:blipFill>
        <p:spPr>
          <a:xfrm>
            <a:off x="0" y="0"/>
            <a:ext cx="4697835" cy="1462240"/>
          </a:xfrm>
          <a:prstGeom prst="rect">
            <a:avLst/>
          </a:prstGeom>
        </p:spPr>
      </p:pic>
      <p:pic>
        <p:nvPicPr>
          <p:cNvPr id="8" name="Picture 7">
            <a:extLst>
              <a:ext uri="{FF2B5EF4-FFF2-40B4-BE49-F238E27FC236}">
                <a16:creationId xmlns:a16="http://schemas.microsoft.com/office/drawing/2014/main" id="{C00417B0-8AB2-4E26-B728-916E4194F053}"/>
              </a:ext>
            </a:extLst>
          </p:cNvPr>
          <p:cNvPicPr>
            <a:picLocks noChangeAspect="1"/>
          </p:cNvPicPr>
          <p:nvPr/>
        </p:nvPicPr>
        <p:blipFill>
          <a:blip r:embed="rId5"/>
          <a:stretch>
            <a:fillRect/>
          </a:stretch>
        </p:blipFill>
        <p:spPr>
          <a:xfrm>
            <a:off x="4483260" y="2402180"/>
            <a:ext cx="4394520" cy="1244403"/>
          </a:xfrm>
          <a:prstGeom prst="rect">
            <a:avLst/>
          </a:prstGeom>
        </p:spPr>
      </p:pic>
      <p:pic>
        <p:nvPicPr>
          <p:cNvPr id="9" name="Picture 8">
            <a:extLst>
              <a:ext uri="{FF2B5EF4-FFF2-40B4-BE49-F238E27FC236}">
                <a16:creationId xmlns:a16="http://schemas.microsoft.com/office/drawing/2014/main" id="{6509BFE2-5082-46B5-8DBF-1801AA5226C5}"/>
              </a:ext>
            </a:extLst>
          </p:cNvPr>
          <p:cNvPicPr>
            <a:picLocks noChangeAspect="1"/>
          </p:cNvPicPr>
          <p:nvPr/>
        </p:nvPicPr>
        <p:blipFill>
          <a:blip r:embed="rId6"/>
          <a:stretch>
            <a:fillRect/>
          </a:stretch>
        </p:blipFill>
        <p:spPr>
          <a:xfrm>
            <a:off x="4572000" y="4434125"/>
            <a:ext cx="4394520" cy="1244403"/>
          </a:xfrm>
          <a:prstGeom prst="rect">
            <a:avLst/>
          </a:prstGeom>
        </p:spPr>
      </p:pic>
      <p:sp>
        <p:nvSpPr>
          <p:cNvPr id="10" name="Rectangle 9">
            <a:extLst>
              <a:ext uri="{FF2B5EF4-FFF2-40B4-BE49-F238E27FC236}">
                <a16:creationId xmlns:a16="http://schemas.microsoft.com/office/drawing/2014/main" id="{1B94E65B-7832-418B-A833-B1E9BD328D1C}"/>
              </a:ext>
            </a:extLst>
          </p:cNvPr>
          <p:cNvSpPr/>
          <p:nvPr/>
        </p:nvSpPr>
        <p:spPr>
          <a:xfrm>
            <a:off x="4914638" y="481698"/>
            <a:ext cx="3963142" cy="923330"/>
          </a:xfrm>
          <a:prstGeom prst="rect">
            <a:avLst/>
          </a:prstGeom>
          <a:solidFill>
            <a:schemeClr val="accent4">
              <a:lumMod val="20000"/>
              <a:lumOff val="80000"/>
            </a:schemeClr>
          </a:solidFill>
        </p:spPr>
        <p:txBody>
          <a:bodyPr wrap="square">
            <a:spAutoFit/>
          </a:bodyPr>
          <a:lstStyle/>
          <a:p>
            <a:r>
              <a:rPr lang="en-GB" dirty="0"/>
              <a:t>Valid = Suitability of the investigative procedure to answer the question being asked</a:t>
            </a:r>
            <a:endParaRPr lang="en-GB" sz="1600" b="0" i="0" dirty="0">
              <a:solidFill>
                <a:srgbClr val="231F20"/>
              </a:solidFill>
              <a:effectLst/>
            </a:endParaRPr>
          </a:p>
        </p:txBody>
      </p:sp>
      <p:pic>
        <p:nvPicPr>
          <p:cNvPr id="11" name="Picture 10">
            <a:extLst>
              <a:ext uri="{FF2B5EF4-FFF2-40B4-BE49-F238E27FC236}">
                <a16:creationId xmlns:a16="http://schemas.microsoft.com/office/drawing/2014/main" id="{50D8C749-A36C-4E92-BD90-AE5B2F68E1C6}"/>
              </a:ext>
            </a:extLst>
          </p:cNvPr>
          <p:cNvPicPr>
            <a:picLocks noChangeAspect="1"/>
          </p:cNvPicPr>
          <p:nvPr/>
        </p:nvPicPr>
        <p:blipFill>
          <a:blip r:embed="rId7"/>
          <a:stretch>
            <a:fillRect/>
          </a:stretch>
        </p:blipFill>
        <p:spPr>
          <a:xfrm>
            <a:off x="0" y="1462240"/>
            <a:ext cx="4483260" cy="2101870"/>
          </a:xfrm>
          <a:prstGeom prst="rect">
            <a:avLst/>
          </a:prstGeom>
        </p:spPr>
      </p:pic>
    </p:spTree>
    <p:extLst>
      <p:ext uri="{BB962C8B-B14F-4D97-AF65-F5344CB8AC3E}">
        <p14:creationId xmlns:p14="http://schemas.microsoft.com/office/powerpoint/2010/main" val="34885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0"/>
            <a:ext cx="7886700" cy="636494"/>
          </a:xfrm>
          <a:solidFill>
            <a:srgbClr val="00B050"/>
          </a:solidFill>
        </p:spPr>
        <p:txBody>
          <a:bodyPr>
            <a:normAutofit fontScale="90000"/>
          </a:bodyPr>
          <a:lstStyle/>
          <a:p>
            <a:pPr algn="ctr"/>
            <a:r>
              <a:rPr lang="en-GB" dirty="0"/>
              <a:t>B1 Cell Biology Answers</a:t>
            </a:r>
          </a:p>
        </p:txBody>
      </p:sp>
      <p:sp>
        <p:nvSpPr>
          <p:cNvPr id="3" name="TextBox 2"/>
          <p:cNvSpPr txBox="1"/>
          <p:nvPr/>
        </p:nvSpPr>
        <p:spPr>
          <a:xfrm>
            <a:off x="125884" y="636494"/>
            <a:ext cx="8835081" cy="6401753"/>
          </a:xfrm>
          <a:prstGeom prst="rect">
            <a:avLst/>
          </a:prstGeom>
          <a:noFill/>
        </p:spPr>
        <p:txBody>
          <a:bodyPr wrap="square" rtlCol="0">
            <a:spAutoFit/>
          </a:bodyPr>
          <a:lstStyle/>
          <a:p>
            <a:pPr marL="342900" indent="-342900">
              <a:buAutoNum type="arabicPeriod"/>
            </a:pPr>
            <a:r>
              <a:rPr lang="en-GB" sz="1100" dirty="0"/>
              <a:t>State the function of the following organelles:</a:t>
            </a:r>
          </a:p>
          <a:p>
            <a:pPr marL="285750" indent="-285750">
              <a:buFont typeface="Arial" panose="020B0604020202020204" pitchFamily="34" charset="0"/>
              <a:buChar char="•"/>
            </a:pPr>
            <a:r>
              <a:rPr lang="en-GB" sz="1100" dirty="0"/>
              <a:t>Mitochondria </a:t>
            </a:r>
            <a:r>
              <a:rPr lang="en-GB" sz="1100" dirty="0">
                <a:solidFill>
                  <a:srgbClr val="FF0000"/>
                </a:solidFill>
              </a:rPr>
              <a:t>Release energy through respiration</a:t>
            </a:r>
            <a:endParaRPr lang="en-GB" sz="1100" dirty="0"/>
          </a:p>
          <a:p>
            <a:pPr marL="285750" indent="-285750">
              <a:buFont typeface="Arial" panose="020B0604020202020204" pitchFamily="34" charset="0"/>
              <a:buChar char="•"/>
            </a:pPr>
            <a:r>
              <a:rPr lang="en-GB" sz="1100" dirty="0"/>
              <a:t>Ribosomes </a:t>
            </a:r>
            <a:r>
              <a:rPr lang="en-GB" sz="1100" dirty="0">
                <a:solidFill>
                  <a:srgbClr val="FF0000"/>
                </a:solidFill>
              </a:rPr>
              <a:t>Produce protein</a:t>
            </a:r>
            <a:endParaRPr lang="en-GB" sz="1100" dirty="0"/>
          </a:p>
          <a:p>
            <a:pPr marL="285750" indent="-285750">
              <a:buFont typeface="Arial" panose="020B0604020202020204" pitchFamily="34" charset="0"/>
              <a:buChar char="•"/>
            </a:pPr>
            <a:r>
              <a:rPr lang="en-GB" sz="1100" dirty="0"/>
              <a:t>Cell membrane </a:t>
            </a:r>
            <a:r>
              <a:rPr lang="en-GB" sz="1100" dirty="0">
                <a:solidFill>
                  <a:srgbClr val="FF0000"/>
                </a:solidFill>
              </a:rPr>
              <a:t>Controls what enters and exits the cell</a:t>
            </a:r>
            <a:endParaRPr lang="en-GB" sz="1100" dirty="0"/>
          </a:p>
          <a:p>
            <a:pPr marL="285750" indent="-285750">
              <a:buFont typeface="Arial" panose="020B0604020202020204" pitchFamily="34" charset="0"/>
              <a:buChar char="•"/>
            </a:pPr>
            <a:r>
              <a:rPr lang="en-GB" sz="1100" dirty="0"/>
              <a:t>Nucleus </a:t>
            </a:r>
            <a:r>
              <a:rPr lang="en-GB" sz="1100" dirty="0">
                <a:solidFill>
                  <a:srgbClr val="FF0000"/>
                </a:solidFill>
              </a:rPr>
              <a:t>Controls activities of the cell, contains DNA</a:t>
            </a:r>
            <a:endParaRPr lang="en-GB" sz="1100" dirty="0"/>
          </a:p>
          <a:p>
            <a:pPr marL="285750" indent="-285750">
              <a:buFont typeface="Arial" panose="020B0604020202020204" pitchFamily="34" charset="0"/>
              <a:buChar char="•"/>
            </a:pPr>
            <a:r>
              <a:rPr lang="en-GB" sz="1100" dirty="0"/>
              <a:t>Cytoplasm </a:t>
            </a:r>
            <a:r>
              <a:rPr lang="en-GB" sz="1100" dirty="0">
                <a:solidFill>
                  <a:srgbClr val="FF0000"/>
                </a:solidFill>
              </a:rPr>
              <a:t>Where most chemical reactions happen</a:t>
            </a:r>
            <a:endParaRPr lang="en-GB" sz="1100" dirty="0"/>
          </a:p>
          <a:p>
            <a:pPr marL="285750" indent="-285750">
              <a:buFont typeface="Arial" panose="020B0604020202020204" pitchFamily="34" charset="0"/>
              <a:buChar char="•"/>
            </a:pPr>
            <a:r>
              <a:rPr lang="en-GB" sz="1100" dirty="0"/>
              <a:t>Cell wall </a:t>
            </a:r>
            <a:r>
              <a:rPr lang="en-GB" sz="1100" dirty="0">
                <a:solidFill>
                  <a:srgbClr val="FF0000"/>
                </a:solidFill>
              </a:rPr>
              <a:t>Support and protection</a:t>
            </a:r>
            <a:endParaRPr lang="en-GB" sz="1100" dirty="0"/>
          </a:p>
          <a:p>
            <a:pPr marL="285750" indent="-285750">
              <a:buFont typeface="Arial" panose="020B0604020202020204" pitchFamily="34" charset="0"/>
              <a:buChar char="•"/>
            </a:pPr>
            <a:r>
              <a:rPr lang="en-GB" sz="1100" dirty="0"/>
              <a:t>Chloroplasts </a:t>
            </a:r>
            <a:r>
              <a:rPr lang="en-GB" sz="1100" dirty="0">
                <a:solidFill>
                  <a:srgbClr val="FF0000"/>
                </a:solidFill>
              </a:rPr>
              <a:t>Absorb light energy for photosynthesis</a:t>
            </a:r>
            <a:endParaRPr lang="en-GB" sz="1100" dirty="0"/>
          </a:p>
          <a:p>
            <a:pPr marL="285750" indent="-285750">
              <a:buFont typeface="Arial" panose="020B0604020202020204" pitchFamily="34" charset="0"/>
              <a:buChar char="•"/>
            </a:pPr>
            <a:r>
              <a:rPr lang="en-GB" sz="1100" dirty="0"/>
              <a:t>Vacuole </a:t>
            </a:r>
            <a:r>
              <a:rPr lang="en-GB" sz="1100" dirty="0">
                <a:solidFill>
                  <a:srgbClr val="FF0000"/>
                </a:solidFill>
              </a:rPr>
              <a:t>Contains cell sap, supports the plant cell</a:t>
            </a:r>
            <a:endParaRPr lang="en-GB" sz="1100" dirty="0"/>
          </a:p>
          <a:p>
            <a:pPr marL="342900" indent="-342900">
              <a:buFont typeface="+mj-lt"/>
              <a:buAutoNum type="arabicPeriod" startAt="2"/>
            </a:pPr>
            <a:r>
              <a:rPr lang="en-GB" sz="1100" dirty="0"/>
              <a:t>State three differences between animal and plant cells </a:t>
            </a:r>
            <a:r>
              <a:rPr lang="en-GB" sz="1100" dirty="0">
                <a:solidFill>
                  <a:srgbClr val="FF0000"/>
                </a:solidFill>
              </a:rPr>
              <a:t>Plant cells have: cell wall, vacuole, chloroplasts, animals cells don’t</a:t>
            </a:r>
            <a:endParaRPr lang="en-GB" sz="1100" dirty="0"/>
          </a:p>
          <a:p>
            <a:pPr marL="342900" indent="-342900">
              <a:buFont typeface="+mj-lt"/>
              <a:buAutoNum type="arabicPeriod" startAt="2"/>
            </a:pPr>
            <a:r>
              <a:rPr lang="en-GB" sz="1100" dirty="0"/>
              <a:t>State the definition of a eukaryotic cell </a:t>
            </a:r>
            <a:r>
              <a:rPr lang="en-GB" sz="1100" dirty="0">
                <a:solidFill>
                  <a:srgbClr val="FF0000"/>
                </a:solidFill>
              </a:rPr>
              <a:t>Cells with a nucleus</a:t>
            </a:r>
            <a:endParaRPr lang="en-GB" sz="1100" dirty="0"/>
          </a:p>
          <a:p>
            <a:pPr marL="342900" indent="-342900">
              <a:buFont typeface="+mj-lt"/>
              <a:buAutoNum type="arabicPeriod" startAt="2"/>
            </a:pPr>
            <a:r>
              <a:rPr lang="en-GB" sz="1100" dirty="0"/>
              <a:t>State the definition of a prokaryotic cell </a:t>
            </a:r>
            <a:r>
              <a:rPr lang="en-GB" sz="1100" dirty="0">
                <a:solidFill>
                  <a:srgbClr val="FF0000"/>
                </a:solidFill>
              </a:rPr>
              <a:t>Cells without a nucleus</a:t>
            </a:r>
            <a:endParaRPr lang="en-GB" sz="1100" dirty="0"/>
          </a:p>
          <a:p>
            <a:pPr marL="342900" indent="-342900">
              <a:buFont typeface="+mj-lt"/>
              <a:buAutoNum type="arabicPeriod" startAt="2"/>
            </a:pPr>
            <a:r>
              <a:rPr lang="en-GB" sz="1100" dirty="0"/>
              <a:t>State the function of a plasmid </a:t>
            </a:r>
            <a:r>
              <a:rPr lang="en-GB" sz="1100" dirty="0">
                <a:solidFill>
                  <a:srgbClr val="FF0000"/>
                </a:solidFill>
              </a:rPr>
              <a:t>Found in prokaryotic cells only – an extra ring of DNA</a:t>
            </a:r>
            <a:endParaRPr lang="en-GB" sz="1100" dirty="0"/>
          </a:p>
          <a:p>
            <a:pPr marL="342900" indent="-342900">
              <a:buFont typeface="+mj-lt"/>
              <a:buAutoNum type="arabicPeriod" startAt="2"/>
            </a:pPr>
            <a:r>
              <a:rPr lang="en-GB" sz="1100" dirty="0"/>
              <a:t>Explain why ribosomes rely on mitochondria to function </a:t>
            </a:r>
            <a:r>
              <a:rPr lang="en-GB" sz="1100" dirty="0">
                <a:solidFill>
                  <a:srgbClr val="FF0000"/>
                </a:solidFill>
              </a:rPr>
              <a:t>The ribosomes need energy to create proteins, mitochondria release this energy</a:t>
            </a:r>
            <a:endParaRPr lang="en-GB" sz="1100" dirty="0"/>
          </a:p>
          <a:p>
            <a:pPr marL="342900" indent="-342900">
              <a:buFont typeface="+mj-lt"/>
              <a:buAutoNum type="arabicPeriod" startAt="2"/>
            </a:pPr>
            <a:r>
              <a:rPr lang="en-GB" sz="1100" dirty="0"/>
              <a:t>Describe two differences of the location of DNA in eukaryotic and prokaryotic cells </a:t>
            </a:r>
            <a:r>
              <a:rPr lang="en-GB" sz="1100" dirty="0">
                <a:solidFill>
                  <a:srgbClr val="FF0000"/>
                </a:solidFill>
              </a:rPr>
              <a:t>In prokaryotic cells the DNA is not in a nucleus and they have an extra ring of DNA called a plasmid</a:t>
            </a:r>
            <a:endParaRPr lang="en-GB" sz="1100" dirty="0"/>
          </a:p>
          <a:p>
            <a:pPr marL="342900" indent="-342900">
              <a:buFont typeface="+mj-lt"/>
              <a:buAutoNum type="arabicPeriod" startAt="2"/>
            </a:pPr>
            <a:r>
              <a:rPr lang="en-GB" sz="1100" dirty="0"/>
              <a:t>State how to improve a blurry image using a microscope </a:t>
            </a:r>
            <a:r>
              <a:rPr lang="en-GB" sz="1100" dirty="0">
                <a:solidFill>
                  <a:srgbClr val="FF0000"/>
                </a:solidFill>
              </a:rPr>
              <a:t>Turn the focusing wheel</a:t>
            </a:r>
            <a:endParaRPr lang="en-GB" sz="1100" dirty="0"/>
          </a:p>
          <a:p>
            <a:pPr marL="342900" indent="-342900">
              <a:buFont typeface="+mj-lt"/>
              <a:buAutoNum type="arabicPeriod" startAt="2"/>
            </a:pPr>
            <a:r>
              <a:rPr lang="en-GB" sz="1100" dirty="0"/>
              <a:t>State how to improve a small image using a microscope </a:t>
            </a:r>
            <a:r>
              <a:rPr lang="en-GB" sz="1100" dirty="0">
                <a:solidFill>
                  <a:srgbClr val="FF0000"/>
                </a:solidFill>
              </a:rPr>
              <a:t>Turn to a higher magnification</a:t>
            </a:r>
          </a:p>
          <a:p>
            <a:pPr marL="342900" indent="-342900">
              <a:buFont typeface="+mj-lt"/>
              <a:buAutoNum type="arabicPeriod" startAt="2"/>
            </a:pPr>
            <a:r>
              <a:rPr lang="en-GB" sz="1100" b="1" dirty="0"/>
              <a:t>Describe the method used for culturing (growing) microorganisms </a:t>
            </a:r>
          </a:p>
          <a:p>
            <a:pPr marL="342900" indent="-342900">
              <a:buFont typeface="+mj-lt"/>
              <a:buAutoNum type="arabicPeriod" startAt="2"/>
            </a:pPr>
            <a:r>
              <a:rPr lang="en-GB" sz="1100" b="1" dirty="0"/>
              <a:t>Explain why this must be done at 25°C </a:t>
            </a:r>
            <a:r>
              <a:rPr lang="en-GB" sz="1100" b="1" dirty="0">
                <a:solidFill>
                  <a:srgbClr val="FF0000"/>
                </a:solidFill>
              </a:rPr>
              <a:t>This prevents harmful bacteria growing</a:t>
            </a:r>
            <a:endParaRPr lang="en-GB" sz="1100" b="1" dirty="0"/>
          </a:p>
          <a:p>
            <a:pPr marL="342900" indent="-342900">
              <a:buFont typeface="+mj-lt"/>
              <a:buAutoNum type="arabicPeriod" startAt="2"/>
            </a:pPr>
            <a:r>
              <a:rPr lang="en-GB" sz="1100" dirty="0"/>
              <a:t>State the definition of diffusion </a:t>
            </a:r>
            <a:r>
              <a:rPr lang="en-GB" sz="1100" dirty="0">
                <a:solidFill>
                  <a:srgbClr val="FF0000"/>
                </a:solidFill>
              </a:rPr>
              <a:t>Movement of particles from a high concentration to a low concentration across a partially permeable membrane</a:t>
            </a:r>
          </a:p>
          <a:p>
            <a:pPr marL="342900" indent="-342900">
              <a:buFont typeface="+mj-lt"/>
              <a:buAutoNum type="arabicPeriod" startAt="2"/>
            </a:pPr>
            <a:r>
              <a:rPr lang="en-GB" sz="1100" dirty="0"/>
              <a:t>State three factors that could affect the rate of diffusion </a:t>
            </a:r>
            <a:r>
              <a:rPr lang="en-GB" sz="1100" dirty="0">
                <a:solidFill>
                  <a:srgbClr val="FF0000"/>
                </a:solidFill>
              </a:rPr>
              <a:t>Concentration gradient, temperature, length of diffusion path</a:t>
            </a:r>
            <a:endParaRPr lang="en-GB" sz="1100" dirty="0"/>
          </a:p>
          <a:p>
            <a:pPr marL="342900" indent="-342900">
              <a:buFont typeface="+mj-lt"/>
              <a:buAutoNum type="arabicPeriod" startAt="2"/>
            </a:pPr>
            <a:r>
              <a:rPr lang="en-GB" sz="1100" dirty="0"/>
              <a:t>State the definition of active transport </a:t>
            </a:r>
            <a:r>
              <a:rPr lang="en-GB" sz="1100" dirty="0">
                <a:solidFill>
                  <a:srgbClr val="FF0000"/>
                </a:solidFill>
              </a:rPr>
              <a:t>Movement of particles from a low concentration to a high concentration. This requires energy.</a:t>
            </a:r>
            <a:endParaRPr lang="en-GB" sz="1100" dirty="0"/>
          </a:p>
          <a:p>
            <a:pPr marL="342900" indent="-342900">
              <a:buFont typeface="+mj-lt"/>
              <a:buAutoNum type="arabicPeriod" startAt="2"/>
            </a:pPr>
            <a:r>
              <a:rPr lang="en-GB" sz="1100" dirty="0"/>
              <a:t>State the definition of osmosis </a:t>
            </a:r>
            <a:r>
              <a:rPr lang="en-GB" sz="1100" dirty="0">
                <a:solidFill>
                  <a:srgbClr val="FF0000"/>
                </a:solidFill>
              </a:rPr>
              <a:t>Movement of water particles from a dilute to a concentrated solution across a partially permeable membrane</a:t>
            </a:r>
            <a:endParaRPr lang="en-GB" sz="1100" dirty="0"/>
          </a:p>
          <a:p>
            <a:pPr marL="342900" indent="-342900">
              <a:buFont typeface="+mj-lt"/>
              <a:buAutoNum type="arabicPeriod" startAt="2"/>
            </a:pPr>
            <a:r>
              <a:rPr lang="en-GB" sz="1100" dirty="0"/>
              <a:t>Describe the method used to find the concentration of solution within plant tissue </a:t>
            </a:r>
            <a:r>
              <a:rPr lang="en-GB" sz="1100" dirty="0">
                <a:solidFill>
                  <a:srgbClr val="FF0000"/>
                </a:solidFill>
              </a:rPr>
              <a:t>Place tissue (carrot/potato) in 5 different concentrations of sugar solution. Measure the change in mass of each piece of plant tissue. Plot this on a graph and draw a line of best fit. Where the line meets the x axis is the concentration of solution in the plant tissue as this is where mass hasn’t been lost or gained.</a:t>
            </a:r>
            <a:endParaRPr lang="en-GB" sz="1100" dirty="0"/>
          </a:p>
          <a:p>
            <a:pPr marL="342900" indent="-342900">
              <a:buFont typeface="+mj-lt"/>
              <a:buAutoNum type="arabicPeriod" startAt="2"/>
            </a:pPr>
            <a:r>
              <a:rPr lang="en-GB" sz="1100" dirty="0"/>
              <a:t>State the three stages of the cell cycle </a:t>
            </a:r>
            <a:r>
              <a:rPr lang="en-GB" sz="1100" dirty="0">
                <a:solidFill>
                  <a:srgbClr val="FF0000"/>
                </a:solidFill>
              </a:rPr>
              <a:t>Cell growth, mitosis, cytokinesis (cell divides)</a:t>
            </a:r>
          </a:p>
          <a:p>
            <a:pPr marL="342900" indent="-342900">
              <a:buFont typeface="+mj-lt"/>
              <a:buAutoNum type="arabicPeriod" startAt="2"/>
            </a:pPr>
            <a:r>
              <a:rPr lang="en-GB" sz="1100" dirty="0"/>
              <a:t>Describe the stages of mitosis </a:t>
            </a:r>
            <a:r>
              <a:rPr lang="en-GB" sz="1100" dirty="0">
                <a:solidFill>
                  <a:srgbClr val="FF0000"/>
                </a:solidFill>
              </a:rPr>
              <a:t>DNA replicates, chromosomes line up in the centre of the cell, chromosomes are pulled apart and the cell divides, forming two identical daughter cells</a:t>
            </a:r>
            <a:endParaRPr lang="en-GB" sz="1100" dirty="0"/>
          </a:p>
          <a:p>
            <a:pPr marL="342900" indent="-342900">
              <a:buFont typeface="+mj-lt"/>
              <a:buAutoNum type="arabicPeriod" startAt="2"/>
            </a:pPr>
            <a:r>
              <a:rPr lang="en-GB" sz="1100" dirty="0"/>
              <a:t>State what a stem cell is </a:t>
            </a:r>
            <a:r>
              <a:rPr lang="en-GB" sz="1100" dirty="0">
                <a:solidFill>
                  <a:srgbClr val="FF0000"/>
                </a:solidFill>
              </a:rPr>
              <a:t>An undifferentiated cell that can turn into any type of cell</a:t>
            </a:r>
            <a:endParaRPr lang="en-GB" sz="1100" dirty="0"/>
          </a:p>
          <a:p>
            <a:pPr marL="342900" indent="-342900">
              <a:buFont typeface="+mj-lt"/>
              <a:buAutoNum type="arabicPeriod" startAt="2"/>
            </a:pPr>
            <a:r>
              <a:rPr lang="en-GB" sz="1100" dirty="0"/>
              <a:t>State two sources of stem cells </a:t>
            </a:r>
            <a:r>
              <a:rPr lang="en-GB" sz="1100" dirty="0">
                <a:solidFill>
                  <a:srgbClr val="FF0000"/>
                </a:solidFill>
              </a:rPr>
              <a:t>Embryos, adult bone marrow</a:t>
            </a:r>
            <a:endParaRPr lang="en-GB" sz="1100" dirty="0"/>
          </a:p>
          <a:p>
            <a:pPr marL="342900" indent="-342900">
              <a:buFont typeface="+mj-lt"/>
              <a:buAutoNum type="arabicPeriod" startAt="2"/>
            </a:pPr>
            <a:r>
              <a:rPr lang="en-GB" sz="1100" dirty="0"/>
              <a:t>Explain why using a patient’s own stem cells is useful </a:t>
            </a:r>
            <a:r>
              <a:rPr lang="en-GB" sz="1100" dirty="0">
                <a:solidFill>
                  <a:srgbClr val="FF0000"/>
                </a:solidFill>
              </a:rPr>
              <a:t>The patient won’t reject the cells</a:t>
            </a:r>
            <a:endParaRPr lang="en-GB" sz="1100" dirty="0"/>
          </a:p>
          <a:p>
            <a:pPr marL="342900" indent="-342900">
              <a:buFont typeface="+mj-lt"/>
              <a:buAutoNum type="arabicPeriod" startAt="2"/>
            </a:pPr>
            <a:r>
              <a:rPr lang="en-GB" sz="1100" dirty="0"/>
              <a:t>State where stem cells are found in plants </a:t>
            </a:r>
            <a:r>
              <a:rPr lang="en-GB" sz="1100" dirty="0">
                <a:solidFill>
                  <a:srgbClr val="FF0000"/>
                </a:solidFill>
              </a:rPr>
              <a:t>Meristem</a:t>
            </a:r>
            <a:endParaRPr lang="en-GB" sz="1100" dirty="0"/>
          </a:p>
          <a:p>
            <a:pPr marL="342900" indent="-342900">
              <a:buFont typeface="+mj-lt"/>
              <a:buAutoNum type="arabicPeriod" startAt="2"/>
            </a:pPr>
            <a:endParaRPr lang="en-GB" sz="900" dirty="0"/>
          </a:p>
          <a:p>
            <a:pPr marL="342900" indent="-342900">
              <a:buFont typeface="+mj-lt"/>
              <a:buAutoNum type="arabicPeriod" startAt="2"/>
            </a:pPr>
            <a:endParaRPr lang="en-GB" sz="900" dirty="0"/>
          </a:p>
          <a:p>
            <a:endParaRPr lang="en-GB" sz="900" dirty="0"/>
          </a:p>
          <a:p>
            <a:pPr marL="342900" indent="-342900">
              <a:buFont typeface="+mj-lt"/>
              <a:buAutoNum type="arabicPeriod" startAt="2"/>
            </a:pPr>
            <a:endParaRPr lang="en-GB" sz="900" dirty="0"/>
          </a:p>
        </p:txBody>
      </p:sp>
    </p:spTree>
    <p:extLst>
      <p:ext uri="{BB962C8B-B14F-4D97-AF65-F5344CB8AC3E}">
        <p14:creationId xmlns:p14="http://schemas.microsoft.com/office/powerpoint/2010/main" val="305168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EB8-2ED1-4D06-94BA-3A934FCA74F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CBE6485-3D2E-4355-9983-8FBFB688D83A}"/>
              </a:ext>
            </a:extLst>
          </p:cNvPr>
          <p:cNvPicPr>
            <a:picLocks noChangeAspect="1"/>
          </p:cNvPicPr>
          <p:nvPr/>
        </p:nvPicPr>
        <p:blipFill>
          <a:blip r:embed="rId2"/>
          <a:stretch>
            <a:fillRect/>
          </a:stretch>
        </p:blipFill>
        <p:spPr>
          <a:xfrm>
            <a:off x="952500" y="185229"/>
            <a:ext cx="7239000" cy="5848350"/>
          </a:xfrm>
          <a:prstGeom prst="rect">
            <a:avLst/>
          </a:prstGeom>
        </p:spPr>
      </p:pic>
      <p:pic>
        <p:nvPicPr>
          <p:cNvPr id="4" name="Picture 3">
            <a:extLst>
              <a:ext uri="{FF2B5EF4-FFF2-40B4-BE49-F238E27FC236}">
                <a16:creationId xmlns:a16="http://schemas.microsoft.com/office/drawing/2014/main" id="{B167EA36-9249-4498-A9A5-A6A4E7951DD7}"/>
              </a:ext>
            </a:extLst>
          </p:cNvPr>
          <p:cNvPicPr>
            <a:picLocks noChangeAspect="1"/>
          </p:cNvPicPr>
          <p:nvPr/>
        </p:nvPicPr>
        <p:blipFill>
          <a:blip r:embed="rId3"/>
          <a:stretch>
            <a:fillRect/>
          </a:stretch>
        </p:blipFill>
        <p:spPr>
          <a:xfrm>
            <a:off x="800100" y="3774180"/>
            <a:ext cx="7715250" cy="2676525"/>
          </a:xfrm>
          <a:prstGeom prst="rect">
            <a:avLst/>
          </a:prstGeom>
        </p:spPr>
      </p:pic>
      <p:pic>
        <p:nvPicPr>
          <p:cNvPr id="5" name="Picture 4">
            <a:extLst>
              <a:ext uri="{FF2B5EF4-FFF2-40B4-BE49-F238E27FC236}">
                <a16:creationId xmlns:a16="http://schemas.microsoft.com/office/drawing/2014/main" id="{DDD1DA53-F89C-4AA4-895E-F482BDF01A7B}"/>
              </a:ext>
            </a:extLst>
          </p:cNvPr>
          <p:cNvPicPr>
            <a:picLocks noChangeAspect="1"/>
          </p:cNvPicPr>
          <p:nvPr/>
        </p:nvPicPr>
        <p:blipFill>
          <a:blip r:embed="rId4"/>
          <a:stretch>
            <a:fillRect/>
          </a:stretch>
        </p:blipFill>
        <p:spPr>
          <a:xfrm>
            <a:off x="942975" y="4297440"/>
            <a:ext cx="7248525" cy="1352550"/>
          </a:xfrm>
          <a:prstGeom prst="rect">
            <a:avLst/>
          </a:prstGeom>
        </p:spPr>
      </p:pic>
    </p:spTree>
    <p:extLst>
      <p:ext uri="{BB962C8B-B14F-4D97-AF65-F5344CB8AC3E}">
        <p14:creationId xmlns:p14="http://schemas.microsoft.com/office/powerpoint/2010/main" val="25295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F5DA-0DBF-4054-ADE3-733526A76B0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1BC8214-0843-448A-9B90-C1EA651A3C78}"/>
              </a:ext>
            </a:extLst>
          </p:cNvPr>
          <p:cNvPicPr>
            <a:picLocks noChangeAspect="1"/>
          </p:cNvPicPr>
          <p:nvPr/>
        </p:nvPicPr>
        <p:blipFill>
          <a:blip r:embed="rId2"/>
          <a:stretch>
            <a:fillRect/>
          </a:stretch>
        </p:blipFill>
        <p:spPr>
          <a:xfrm>
            <a:off x="1260628" y="138916"/>
            <a:ext cx="6407412" cy="4710233"/>
          </a:xfrm>
          <a:prstGeom prst="rect">
            <a:avLst/>
          </a:prstGeom>
        </p:spPr>
      </p:pic>
      <p:pic>
        <p:nvPicPr>
          <p:cNvPr id="5" name="Picture 4">
            <a:extLst>
              <a:ext uri="{FF2B5EF4-FFF2-40B4-BE49-F238E27FC236}">
                <a16:creationId xmlns:a16="http://schemas.microsoft.com/office/drawing/2014/main" id="{0F63B1FF-D41E-4750-A3CD-5A44F8E913BA}"/>
              </a:ext>
            </a:extLst>
          </p:cNvPr>
          <p:cNvPicPr>
            <a:picLocks noChangeAspect="1"/>
          </p:cNvPicPr>
          <p:nvPr/>
        </p:nvPicPr>
        <p:blipFill>
          <a:blip r:embed="rId3"/>
          <a:stretch>
            <a:fillRect/>
          </a:stretch>
        </p:blipFill>
        <p:spPr>
          <a:xfrm>
            <a:off x="781050" y="3429000"/>
            <a:ext cx="7581900" cy="1171575"/>
          </a:xfrm>
          <a:prstGeom prst="rect">
            <a:avLst/>
          </a:prstGeom>
        </p:spPr>
      </p:pic>
      <p:pic>
        <p:nvPicPr>
          <p:cNvPr id="4" name="Picture 3">
            <a:extLst>
              <a:ext uri="{FF2B5EF4-FFF2-40B4-BE49-F238E27FC236}">
                <a16:creationId xmlns:a16="http://schemas.microsoft.com/office/drawing/2014/main" id="{902ED0F3-1CD0-4780-928F-261CD524250D}"/>
              </a:ext>
            </a:extLst>
          </p:cNvPr>
          <p:cNvPicPr>
            <a:picLocks noChangeAspect="1"/>
          </p:cNvPicPr>
          <p:nvPr/>
        </p:nvPicPr>
        <p:blipFill>
          <a:blip r:embed="rId4"/>
          <a:stretch>
            <a:fillRect/>
          </a:stretch>
        </p:blipFill>
        <p:spPr>
          <a:xfrm>
            <a:off x="781050" y="2957005"/>
            <a:ext cx="7734300" cy="3535869"/>
          </a:xfrm>
          <a:prstGeom prst="rect">
            <a:avLst/>
          </a:prstGeom>
        </p:spPr>
      </p:pic>
      <p:pic>
        <p:nvPicPr>
          <p:cNvPr id="6" name="Picture 5">
            <a:extLst>
              <a:ext uri="{FF2B5EF4-FFF2-40B4-BE49-F238E27FC236}">
                <a16:creationId xmlns:a16="http://schemas.microsoft.com/office/drawing/2014/main" id="{EF2CB679-D8C0-4BB9-BB25-5E7D9D920B36}"/>
              </a:ext>
            </a:extLst>
          </p:cNvPr>
          <p:cNvPicPr>
            <a:picLocks noChangeAspect="1"/>
          </p:cNvPicPr>
          <p:nvPr/>
        </p:nvPicPr>
        <p:blipFill>
          <a:blip r:embed="rId5"/>
          <a:stretch>
            <a:fillRect/>
          </a:stretch>
        </p:blipFill>
        <p:spPr>
          <a:xfrm>
            <a:off x="895350" y="4301969"/>
            <a:ext cx="7353300" cy="2038350"/>
          </a:xfrm>
          <a:prstGeom prst="rect">
            <a:avLst/>
          </a:prstGeom>
        </p:spPr>
      </p:pic>
    </p:spTree>
    <p:extLst>
      <p:ext uri="{BB962C8B-B14F-4D97-AF65-F5344CB8AC3E}">
        <p14:creationId xmlns:p14="http://schemas.microsoft.com/office/powerpoint/2010/main" val="9483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A736-785D-49A6-8ABF-225517E0981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9E45BC3-2CF6-4CF1-A26A-39C494ED417A}"/>
              </a:ext>
            </a:extLst>
          </p:cNvPr>
          <p:cNvPicPr>
            <a:picLocks noChangeAspect="1"/>
          </p:cNvPicPr>
          <p:nvPr/>
        </p:nvPicPr>
        <p:blipFill>
          <a:blip r:embed="rId2"/>
          <a:stretch>
            <a:fillRect/>
          </a:stretch>
        </p:blipFill>
        <p:spPr>
          <a:xfrm>
            <a:off x="628650" y="124888"/>
            <a:ext cx="7858125" cy="4619625"/>
          </a:xfrm>
          <a:prstGeom prst="rect">
            <a:avLst/>
          </a:prstGeom>
        </p:spPr>
      </p:pic>
      <p:pic>
        <p:nvPicPr>
          <p:cNvPr id="4" name="Picture 3">
            <a:extLst>
              <a:ext uri="{FF2B5EF4-FFF2-40B4-BE49-F238E27FC236}">
                <a16:creationId xmlns:a16="http://schemas.microsoft.com/office/drawing/2014/main" id="{23811B93-E5AB-4C55-96F3-8B83A201C4C2}"/>
              </a:ext>
            </a:extLst>
          </p:cNvPr>
          <p:cNvPicPr>
            <a:picLocks noChangeAspect="1"/>
          </p:cNvPicPr>
          <p:nvPr/>
        </p:nvPicPr>
        <p:blipFill>
          <a:blip r:embed="rId3"/>
          <a:stretch>
            <a:fillRect/>
          </a:stretch>
        </p:blipFill>
        <p:spPr>
          <a:xfrm>
            <a:off x="3771900" y="4637088"/>
            <a:ext cx="4743450" cy="695325"/>
          </a:xfrm>
          <a:prstGeom prst="rect">
            <a:avLst/>
          </a:prstGeom>
        </p:spPr>
      </p:pic>
      <p:pic>
        <p:nvPicPr>
          <p:cNvPr id="5" name="Picture 4">
            <a:extLst>
              <a:ext uri="{FF2B5EF4-FFF2-40B4-BE49-F238E27FC236}">
                <a16:creationId xmlns:a16="http://schemas.microsoft.com/office/drawing/2014/main" id="{E14C53A6-8FE4-465B-B2C3-5DF01709D5A1}"/>
              </a:ext>
            </a:extLst>
          </p:cNvPr>
          <p:cNvPicPr>
            <a:picLocks noChangeAspect="1"/>
          </p:cNvPicPr>
          <p:nvPr/>
        </p:nvPicPr>
        <p:blipFill>
          <a:blip r:embed="rId4"/>
          <a:stretch>
            <a:fillRect/>
          </a:stretch>
        </p:blipFill>
        <p:spPr>
          <a:xfrm>
            <a:off x="733425" y="280987"/>
            <a:ext cx="7677150" cy="6296025"/>
          </a:xfrm>
          <a:prstGeom prst="rect">
            <a:avLst/>
          </a:prstGeom>
        </p:spPr>
      </p:pic>
    </p:spTree>
    <p:extLst>
      <p:ext uri="{BB962C8B-B14F-4D97-AF65-F5344CB8AC3E}">
        <p14:creationId xmlns:p14="http://schemas.microsoft.com/office/powerpoint/2010/main" val="29141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961E-6688-4F8C-93C5-DEAEE8D099C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F67F53E-B2B8-4F7C-9C9C-493647D3022D}"/>
              </a:ext>
            </a:extLst>
          </p:cNvPr>
          <p:cNvPicPr>
            <a:picLocks noChangeAspect="1"/>
          </p:cNvPicPr>
          <p:nvPr/>
        </p:nvPicPr>
        <p:blipFill>
          <a:blip r:embed="rId2"/>
          <a:stretch>
            <a:fillRect/>
          </a:stretch>
        </p:blipFill>
        <p:spPr>
          <a:xfrm>
            <a:off x="1644805" y="0"/>
            <a:ext cx="5854390" cy="6858000"/>
          </a:xfrm>
          <a:prstGeom prst="rect">
            <a:avLst/>
          </a:prstGeom>
        </p:spPr>
      </p:pic>
      <p:pic>
        <p:nvPicPr>
          <p:cNvPr id="4" name="Picture 3">
            <a:extLst>
              <a:ext uri="{FF2B5EF4-FFF2-40B4-BE49-F238E27FC236}">
                <a16:creationId xmlns:a16="http://schemas.microsoft.com/office/drawing/2014/main" id="{4BC1A0DB-A682-4FF4-B2EB-D60B4B9FA205}"/>
              </a:ext>
            </a:extLst>
          </p:cNvPr>
          <p:cNvPicPr>
            <a:picLocks noChangeAspect="1"/>
          </p:cNvPicPr>
          <p:nvPr/>
        </p:nvPicPr>
        <p:blipFill>
          <a:blip r:embed="rId3"/>
          <a:stretch>
            <a:fillRect/>
          </a:stretch>
        </p:blipFill>
        <p:spPr>
          <a:xfrm>
            <a:off x="1644805" y="3618626"/>
            <a:ext cx="5848350" cy="3009900"/>
          </a:xfrm>
          <a:prstGeom prst="rect">
            <a:avLst/>
          </a:prstGeom>
        </p:spPr>
      </p:pic>
    </p:spTree>
    <p:extLst>
      <p:ext uri="{BB962C8B-B14F-4D97-AF65-F5344CB8AC3E}">
        <p14:creationId xmlns:p14="http://schemas.microsoft.com/office/powerpoint/2010/main" val="12687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
            <a:ext cx="7886700" cy="463826"/>
          </a:xfrm>
          <a:solidFill>
            <a:srgbClr val="00B050"/>
          </a:solidFill>
        </p:spPr>
        <p:txBody>
          <a:bodyPr>
            <a:normAutofit fontScale="90000"/>
          </a:bodyPr>
          <a:lstStyle/>
          <a:p>
            <a:pPr algn="ctr"/>
            <a:r>
              <a:rPr lang="en-GB" dirty="0"/>
              <a:t>B2 Organisation Key Knowledge </a:t>
            </a:r>
          </a:p>
        </p:txBody>
      </p:sp>
      <p:sp>
        <p:nvSpPr>
          <p:cNvPr id="3" name="TextBox 2"/>
          <p:cNvSpPr txBox="1"/>
          <p:nvPr/>
        </p:nvSpPr>
        <p:spPr>
          <a:xfrm>
            <a:off x="154459" y="463942"/>
            <a:ext cx="8835081" cy="6178614"/>
          </a:xfrm>
          <a:prstGeom prst="rect">
            <a:avLst/>
          </a:prstGeom>
          <a:noFill/>
        </p:spPr>
        <p:txBody>
          <a:bodyPr wrap="square" rtlCol="0">
            <a:spAutoFit/>
          </a:bodyPr>
          <a:lstStyle/>
          <a:p>
            <a:pPr marL="228600" indent="-228600">
              <a:buFont typeface="+mj-lt"/>
              <a:buAutoNum type="arabicPeriod"/>
            </a:pPr>
            <a:r>
              <a:rPr lang="en-GB" sz="1100" dirty="0"/>
              <a:t>Give a definition for a tissue</a:t>
            </a:r>
          </a:p>
          <a:p>
            <a:pPr marL="228600" indent="-228600">
              <a:buFont typeface="+mj-lt"/>
              <a:buAutoNum type="arabicPeriod"/>
            </a:pPr>
            <a:r>
              <a:rPr lang="en-GB" sz="1100" dirty="0"/>
              <a:t>Name the organs that make up the digestive system</a:t>
            </a:r>
          </a:p>
          <a:p>
            <a:pPr marL="228600" indent="-228600">
              <a:buFont typeface="+mj-lt"/>
              <a:buAutoNum type="arabicPeriod"/>
            </a:pPr>
            <a:r>
              <a:rPr lang="en-GB" sz="1100" dirty="0"/>
              <a:t>State the three types of tissue that are found in the stomach and what their function is</a:t>
            </a:r>
          </a:p>
          <a:p>
            <a:pPr marL="228600" indent="-228600">
              <a:buFont typeface="+mj-lt"/>
              <a:buAutoNum type="arabicPeriod"/>
            </a:pPr>
            <a:r>
              <a:rPr lang="en-GB" sz="1100" dirty="0"/>
              <a:t>State two functions of hydrochloric acid in the stomach</a:t>
            </a:r>
          </a:p>
          <a:p>
            <a:pPr marL="228600" indent="-228600">
              <a:buFont typeface="+mj-lt"/>
              <a:buAutoNum type="arabicPeriod"/>
            </a:pPr>
            <a:r>
              <a:rPr lang="en-GB" sz="1100" dirty="0"/>
              <a:t>State the function of the small intestine, large intestine, liver, gall bladder and pancreas</a:t>
            </a:r>
          </a:p>
          <a:p>
            <a:pPr marL="228600" indent="-228600">
              <a:buFont typeface="+mj-lt"/>
              <a:buAutoNum type="arabicPeriod"/>
            </a:pPr>
            <a:r>
              <a:rPr lang="en-GB" sz="1100" dirty="0"/>
              <a:t>State what amylase breaks down and what products are formed</a:t>
            </a:r>
          </a:p>
          <a:p>
            <a:pPr marL="228600" indent="-228600">
              <a:buFont typeface="+mj-lt"/>
              <a:buAutoNum type="arabicPeriod"/>
            </a:pPr>
            <a:r>
              <a:rPr lang="en-GB" sz="1100" dirty="0"/>
              <a:t>State what protease breaks down and what products are formed</a:t>
            </a:r>
          </a:p>
          <a:p>
            <a:pPr marL="228600" indent="-228600">
              <a:buFont typeface="+mj-lt"/>
              <a:buAutoNum type="arabicPeriod"/>
            </a:pPr>
            <a:r>
              <a:rPr lang="en-GB" sz="1100" dirty="0"/>
              <a:t>State what lipase breaks down and what products are formed</a:t>
            </a:r>
          </a:p>
          <a:p>
            <a:pPr marL="228600" indent="-228600">
              <a:buFont typeface="+mj-lt"/>
              <a:buAutoNum type="arabicPeriod"/>
            </a:pPr>
            <a:r>
              <a:rPr lang="en-GB" sz="1100" dirty="0"/>
              <a:t>State where amylase is made</a:t>
            </a:r>
          </a:p>
          <a:p>
            <a:pPr marL="228600" indent="-228600">
              <a:buFont typeface="+mj-lt"/>
              <a:buAutoNum type="arabicPeriod"/>
            </a:pPr>
            <a:r>
              <a:rPr lang="en-GB" sz="1100" dirty="0"/>
              <a:t>State where protease is made</a:t>
            </a:r>
          </a:p>
          <a:p>
            <a:pPr marL="228600" indent="-228600">
              <a:buFont typeface="+mj-lt"/>
              <a:buAutoNum type="arabicPeriod"/>
            </a:pPr>
            <a:r>
              <a:rPr lang="en-GB" sz="1100" dirty="0"/>
              <a:t>State where lipase is made</a:t>
            </a:r>
          </a:p>
          <a:p>
            <a:pPr marL="228600" indent="-228600">
              <a:buFont typeface="+mj-lt"/>
              <a:buAutoNum type="arabicPeriod"/>
            </a:pPr>
            <a:r>
              <a:rPr lang="en-GB" sz="1100" dirty="0"/>
              <a:t>Explain why protease works best in the stomach</a:t>
            </a:r>
          </a:p>
          <a:p>
            <a:pPr marL="228600" indent="-228600">
              <a:buFont typeface="+mj-lt"/>
              <a:buAutoNum type="arabicPeriod"/>
            </a:pPr>
            <a:r>
              <a:rPr lang="en-GB" sz="1100" dirty="0"/>
              <a:t>Describe and explain the function of bile</a:t>
            </a:r>
          </a:p>
          <a:p>
            <a:pPr marL="228600" indent="-228600">
              <a:buFont typeface="+mj-lt"/>
              <a:buAutoNum type="arabicPeriod"/>
            </a:pPr>
            <a:r>
              <a:rPr lang="en-GB" sz="1100" dirty="0"/>
              <a:t>Describe how to test for starch, protein and glucose</a:t>
            </a:r>
          </a:p>
          <a:p>
            <a:pPr marL="228600" indent="-228600">
              <a:buFont typeface="+mj-lt"/>
              <a:buAutoNum type="arabicPeriod"/>
            </a:pPr>
            <a:r>
              <a:rPr lang="en-GB" sz="1100" dirty="0"/>
              <a:t>State the four components of blood and their functions</a:t>
            </a:r>
          </a:p>
          <a:p>
            <a:pPr marL="228600" indent="-228600">
              <a:buFont typeface="+mj-lt"/>
              <a:buAutoNum type="arabicPeriod"/>
            </a:pPr>
            <a:r>
              <a:rPr lang="en-GB" sz="1100" dirty="0"/>
              <a:t>State which type of blood vessel has thick walls and a narrow lumen</a:t>
            </a:r>
          </a:p>
          <a:p>
            <a:pPr marL="228600" indent="-228600">
              <a:buFont typeface="+mj-lt"/>
              <a:buAutoNum type="arabicPeriod"/>
            </a:pPr>
            <a:r>
              <a:rPr lang="en-GB" sz="1100" dirty="0"/>
              <a:t>State which type of blood vessel has valves and the function of these </a:t>
            </a:r>
          </a:p>
          <a:p>
            <a:pPr marL="228600" indent="-228600">
              <a:buFont typeface="+mj-lt"/>
              <a:buAutoNum type="arabicPeriod"/>
            </a:pPr>
            <a:r>
              <a:rPr lang="en-GB" sz="1100" dirty="0"/>
              <a:t>State which blood vessel has walls that are one cell thick and explain the advantage of this</a:t>
            </a:r>
          </a:p>
          <a:p>
            <a:pPr marL="228600" indent="-228600">
              <a:buFont typeface="+mj-lt"/>
              <a:buAutoNum type="arabicPeriod"/>
            </a:pPr>
            <a:r>
              <a:rPr lang="en-GB" sz="1100" dirty="0"/>
              <a:t>State the name of the top chambers of the heart</a:t>
            </a:r>
          </a:p>
          <a:p>
            <a:pPr marL="228600" indent="-228600">
              <a:buFont typeface="+mj-lt"/>
              <a:buAutoNum type="arabicPeriod"/>
            </a:pPr>
            <a:r>
              <a:rPr lang="en-GB" sz="1100" dirty="0"/>
              <a:t>State the name of the bottom chambers of the heart</a:t>
            </a:r>
          </a:p>
          <a:p>
            <a:pPr marL="228600" indent="-228600">
              <a:buFont typeface="+mj-lt"/>
              <a:buAutoNum type="arabicPeriod"/>
            </a:pPr>
            <a:r>
              <a:rPr lang="en-GB" sz="1100" dirty="0"/>
              <a:t>State which chamber has the thickest walls and why this is important</a:t>
            </a:r>
          </a:p>
          <a:p>
            <a:pPr marL="228600" indent="-228600">
              <a:buFont typeface="+mj-lt"/>
              <a:buAutoNum type="arabicPeriod"/>
            </a:pPr>
            <a:r>
              <a:rPr lang="en-GB" sz="1100" dirty="0"/>
              <a:t>State what is meant by a double circulatory system</a:t>
            </a:r>
          </a:p>
          <a:p>
            <a:pPr marL="228600" indent="-228600">
              <a:buFont typeface="+mj-lt"/>
              <a:buAutoNum type="arabicPeriod"/>
            </a:pPr>
            <a:r>
              <a:rPr lang="en-GB" sz="1100" dirty="0"/>
              <a:t>State the function of coronary arteries</a:t>
            </a:r>
          </a:p>
          <a:p>
            <a:pPr marL="228600" indent="-228600">
              <a:buFont typeface="+mj-lt"/>
              <a:buAutoNum type="arabicPeriod"/>
            </a:pPr>
            <a:r>
              <a:rPr lang="en-GB" sz="1100" dirty="0"/>
              <a:t>Describe what causes coronary heart disease</a:t>
            </a:r>
          </a:p>
          <a:p>
            <a:pPr marL="228600" indent="-228600">
              <a:buFont typeface="+mj-lt"/>
              <a:buAutoNum type="arabicPeriod"/>
            </a:pPr>
            <a:r>
              <a:rPr lang="en-GB" sz="1100" dirty="0"/>
              <a:t>State two treatments for coronary heart disease</a:t>
            </a:r>
          </a:p>
          <a:p>
            <a:pPr marL="228600" indent="-228600">
              <a:buFont typeface="+mj-lt"/>
              <a:buAutoNum type="arabicPeriod"/>
            </a:pPr>
            <a:r>
              <a:rPr lang="en-GB" sz="1100" dirty="0"/>
              <a:t>State where alveoli are found</a:t>
            </a:r>
          </a:p>
          <a:p>
            <a:pPr marL="228600" indent="-228600">
              <a:buFont typeface="+mj-lt"/>
              <a:buAutoNum type="arabicPeriod"/>
            </a:pPr>
            <a:r>
              <a:rPr lang="en-GB" sz="1100" dirty="0"/>
              <a:t>Explain how alveoli are adapted for gas exchange</a:t>
            </a:r>
          </a:p>
          <a:p>
            <a:pPr marL="228600" indent="-228600">
              <a:buFont typeface="+mj-lt"/>
              <a:buAutoNum type="arabicPeriod"/>
            </a:pPr>
            <a:r>
              <a:rPr lang="en-GB" sz="1100" dirty="0"/>
              <a:t>State the difference between a communicable and a non communicable disease</a:t>
            </a:r>
          </a:p>
          <a:p>
            <a:pPr marL="228600" indent="-228600">
              <a:buFont typeface="+mj-lt"/>
              <a:buAutoNum type="arabicPeriod"/>
            </a:pPr>
            <a:r>
              <a:rPr lang="en-GB" sz="1100" dirty="0"/>
              <a:t>Give three risk factors for coronary heart disease</a:t>
            </a:r>
          </a:p>
          <a:p>
            <a:pPr marL="228600" indent="-228600">
              <a:buFont typeface="+mj-lt"/>
              <a:buAutoNum type="arabicPeriod"/>
            </a:pPr>
            <a:r>
              <a:rPr lang="en-GB" sz="1100" dirty="0"/>
              <a:t>State the difference between a benign and a malignant tumour</a:t>
            </a:r>
          </a:p>
          <a:p>
            <a:pPr marL="228600" indent="-228600">
              <a:buFont typeface="+mj-lt"/>
              <a:buAutoNum type="arabicPeriod"/>
            </a:pPr>
            <a:r>
              <a:rPr lang="en-GB" sz="1100" dirty="0"/>
              <a:t>Describe how a tumour spreads from one part of the body to another</a:t>
            </a:r>
          </a:p>
          <a:p>
            <a:pPr marL="228600" indent="-228600">
              <a:buFont typeface="+mj-lt"/>
              <a:buAutoNum type="arabicPeriod"/>
            </a:pPr>
            <a:r>
              <a:rPr lang="en-GB" sz="1100" dirty="0"/>
              <a:t>Describe the function of stomata in plants and state where they are found</a:t>
            </a:r>
          </a:p>
          <a:p>
            <a:pPr marL="228600" indent="-228600">
              <a:buFont typeface="+mj-lt"/>
              <a:buAutoNum type="arabicPeriod"/>
            </a:pPr>
            <a:r>
              <a:rPr lang="en-GB" sz="1100" dirty="0"/>
              <a:t>State the function of the following plant tissues: Epidermis, waxy cuticle, palisade mesophyll, spongey mesophyll, xylem, phloem, meristem</a:t>
            </a:r>
          </a:p>
          <a:p>
            <a:pPr marL="228600" indent="-228600">
              <a:buFont typeface="+mj-lt"/>
              <a:buAutoNum type="arabicPeriod"/>
            </a:pPr>
            <a:r>
              <a:rPr lang="en-GB" sz="1100" dirty="0"/>
              <a:t>Describe how water is transported through plants</a:t>
            </a:r>
          </a:p>
          <a:p>
            <a:pPr marL="228600" indent="-228600">
              <a:buFont typeface="+mj-lt"/>
              <a:buAutoNum type="arabicPeriod"/>
            </a:pPr>
            <a:r>
              <a:rPr lang="en-GB" sz="1100" dirty="0"/>
              <a:t>State how sugars are transported through plants</a:t>
            </a:r>
          </a:p>
          <a:p>
            <a:pPr marL="342900" indent="-342900">
              <a:buFont typeface="+mj-lt"/>
              <a:buAutoNum type="arabicPeriod" startAt="2"/>
            </a:pPr>
            <a:endParaRPr lang="en-GB" sz="1050" dirty="0"/>
          </a:p>
        </p:txBody>
      </p:sp>
    </p:spTree>
    <p:extLst>
      <p:ext uri="{BB962C8B-B14F-4D97-AF65-F5344CB8AC3E}">
        <p14:creationId xmlns:p14="http://schemas.microsoft.com/office/powerpoint/2010/main" val="129984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0"/>
            <a:ext cx="7886700" cy="636494"/>
          </a:xfrm>
          <a:solidFill>
            <a:srgbClr val="00B050"/>
          </a:solidFill>
        </p:spPr>
        <p:txBody>
          <a:bodyPr>
            <a:normAutofit fontScale="90000"/>
          </a:bodyPr>
          <a:lstStyle/>
          <a:p>
            <a:pPr algn="ctr"/>
            <a:r>
              <a:rPr lang="en-GB" dirty="0"/>
              <a:t>B2 Organisation Answers</a:t>
            </a:r>
          </a:p>
        </p:txBody>
      </p:sp>
      <p:sp>
        <p:nvSpPr>
          <p:cNvPr id="3" name="TextBox 2"/>
          <p:cNvSpPr txBox="1"/>
          <p:nvPr/>
        </p:nvSpPr>
        <p:spPr>
          <a:xfrm>
            <a:off x="125884" y="636494"/>
            <a:ext cx="8835081" cy="6740307"/>
          </a:xfrm>
          <a:prstGeom prst="rect">
            <a:avLst/>
          </a:prstGeom>
          <a:noFill/>
        </p:spPr>
        <p:txBody>
          <a:bodyPr wrap="square" rtlCol="0">
            <a:spAutoFit/>
          </a:bodyPr>
          <a:lstStyle/>
          <a:p>
            <a:pPr marL="228600" indent="-228600">
              <a:buFont typeface="+mj-lt"/>
              <a:buAutoNum type="arabicPeriod"/>
            </a:pPr>
            <a:r>
              <a:rPr lang="en-GB" sz="900" dirty="0"/>
              <a:t>Give a definition for a tissue </a:t>
            </a:r>
            <a:r>
              <a:rPr lang="en-GB" sz="900" dirty="0">
                <a:solidFill>
                  <a:srgbClr val="FF0000"/>
                </a:solidFill>
              </a:rPr>
              <a:t>A group of cells working together to carry out a specific function</a:t>
            </a:r>
            <a:endParaRPr lang="en-GB" sz="900" dirty="0"/>
          </a:p>
          <a:p>
            <a:pPr marL="228600" indent="-228600">
              <a:buFont typeface="+mj-lt"/>
              <a:buAutoNum type="arabicPeriod"/>
            </a:pPr>
            <a:r>
              <a:rPr lang="en-GB" sz="900" dirty="0"/>
              <a:t>Name the organs that make up the digestive system </a:t>
            </a:r>
            <a:r>
              <a:rPr lang="en-GB" sz="900" dirty="0">
                <a:solidFill>
                  <a:srgbClr val="FF0000"/>
                </a:solidFill>
              </a:rPr>
              <a:t>Mouth, oesophagus, stomach, small intestine, large intestine, anus, liver, gall bladder, pancreas</a:t>
            </a:r>
            <a:endParaRPr lang="en-GB" sz="900" dirty="0"/>
          </a:p>
          <a:p>
            <a:pPr marL="228600" indent="-228600">
              <a:buFont typeface="+mj-lt"/>
              <a:buAutoNum type="arabicPeriod"/>
            </a:pPr>
            <a:r>
              <a:rPr lang="en-GB" sz="900" dirty="0"/>
              <a:t>State the three types of tissue that are found in the stomach and what their function is </a:t>
            </a:r>
            <a:r>
              <a:rPr lang="en-GB" sz="900" dirty="0">
                <a:solidFill>
                  <a:srgbClr val="FF0000"/>
                </a:solidFill>
              </a:rPr>
              <a:t>Muscle – contracts to churn food, Epithelial – lines the stomach to protect it, Glandular – produces enzymes</a:t>
            </a:r>
            <a:endParaRPr lang="en-GB" sz="900" dirty="0"/>
          </a:p>
          <a:p>
            <a:pPr marL="228600" indent="-228600">
              <a:buFont typeface="+mj-lt"/>
              <a:buAutoNum type="arabicPeriod"/>
            </a:pPr>
            <a:r>
              <a:rPr lang="en-GB" sz="900" dirty="0"/>
              <a:t>State two functions of hydrochloric acid in the stomach </a:t>
            </a:r>
            <a:r>
              <a:rPr lang="en-GB" sz="900" dirty="0">
                <a:solidFill>
                  <a:srgbClr val="FF0000"/>
                </a:solidFill>
              </a:rPr>
              <a:t>Kill pathogens that could be found on food, provides a low pH for protease to work</a:t>
            </a:r>
            <a:endParaRPr lang="en-GB" sz="900" dirty="0"/>
          </a:p>
          <a:p>
            <a:pPr marL="228600" indent="-228600">
              <a:buFont typeface="+mj-lt"/>
              <a:buAutoNum type="arabicPeriod"/>
            </a:pPr>
            <a:r>
              <a:rPr lang="en-GB" sz="900" dirty="0"/>
              <a:t>State the function of the small intestine </a:t>
            </a:r>
            <a:r>
              <a:rPr lang="en-GB" sz="900" dirty="0">
                <a:solidFill>
                  <a:srgbClr val="FF0000"/>
                </a:solidFill>
              </a:rPr>
              <a:t>Absorbs nutrients into the bloodstream (have villi which increase the surface area)</a:t>
            </a:r>
            <a:r>
              <a:rPr lang="en-GB" sz="900" dirty="0"/>
              <a:t>, large intestine </a:t>
            </a:r>
            <a:r>
              <a:rPr lang="en-GB" sz="900" dirty="0">
                <a:solidFill>
                  <a:srgbClr val="FF0000"/>
                </a:solidFill>
              </a:rPr>
              <a:t>Absorbs excess water</a:t>
            </a:r>
            <a:r>
              <a:rPr lang="en-GB" sz="900" dirty="0"/>
              <a:t>, liver </a:t>
            </a:r>
            <a:r>
              <a:rPr lang="en-GB" sz="900" dirty="0">
                <a:solidFill>
                  <a:srgbClr val="FF0000"/>
                </a:solidFill>
              </a:rPr>
              <a:t>Produces bile</a:t>
            </a:r>
            <a:r>
              <a:rPr lang="en-GB" sz="900" dirty="0"/>
              <a:t>, gall bladder </a:t>
            </a:r>
            <a:r>
              <a:rPr lang="en-GB" sz="900" dirty="0">
                <a:solidFill>
                  <a:srgbClr val="FF0000"/>
                </a:solidFill>
              </a:rPr>
              <a:t>Stores bile</a:t>
            </a:r>
            <a:r>
              <a:rPr lang="en-GB" sz="900" dirty="0"/>
              <a:t> and pancreas </a:t>
            </a:r>
            <a:r>
              <a:rPr lang="en-GB" sz="900" dirty="0">
                <a:solidFill>
                  <a:srgbClr val="FF0000"/>
                </a:solidFill>
              </a:rPr>
              <a:t>Produces three enzymes (amylase, lipase, protease)</a:t>
            </a:r>
            <a:endParaRPr lang="en-GB" sz="900" dirty="0"/>
          </a:p>
          <a:p>
            <a:pPr marL="228600" indent="-228600">
              <a:buFont typeface="+mj-lt"/>
              <a:buAutoNum type="arabicPeriod"/>
            </a:pPr>
            <a:r>
              <a:rPr lang="en-GB" sz="900" dirty="0"/>
              <a:t>State what amylase breaks down and what products are formed </a:t>
            </a:r>
            <a:r>
              <a:rPr lang="en-GB" sz="900" dirty="0">
                <a:solidFill>
                  <a:srgbClr val="FF0000"/>
                </a:solidFill>
              </a:rPr>
              <a:t>Breaks down starch into glucose</a:t>
            </a:r>
            <a:endParaRPr lang="en-GB" sz="900" dirty="0"/>
          </a:p>
          <a:p>
            <a:pPr marL="228600" indent="-228600">
              <a:buFont typeface="+mj-lt"/>
              <a:buAutoNum type="arabicPeriod"/>
            </a:pPr>
            <a:r>
              <a:rPr lang="en-GB" sz="900" dirty="0"/>
              <a:t>State what protease breaks down and what products are formed </a:t>
            </a:r>
            <a:r>
              <a:rPr lang="en-GB" sz="900" dirty="0">
                <a:solidFill>
                  <a:srgbClr val="FF0000"/>
                </a:solidFill>
              </a:rPr>
              <a:t>Breaks down proteins into amino acids</a:t>
            </a:r>
            <a:endParaRPr lang="en-GB" sz="900" dirty="0"/>
          </a:p>
          <a:p>
            <a:pPr marL="228600" indent="-228600">
              <a:buFont typeface="+mj-lt"/>
              <a:buAutoNum type="arabicPeriod"/>
            </a:pPr>
            <a:r>
              <a:rPr lang="en-GB" sz="900" dirty="0"/>
              <a:t>State what lipase breaks down and what products are formed </a:t>
            </a:r>
            <a:r>
              <a:rPr lang="en-GB" sz="900" dirty="0">
                <a:solidFill>
                  <a:srgbClr val="FF0000"/>
                </a:solidFill>
              </a:rPr>
              <a:t>Breaks down lipids into fatty acids and glycerol</a:t>
            </a:r>
          </a:p>
          <a:p>
            <a:pPr marL="228600" indent="-228600">
              <a:buFont typeface="+mj-lt"/>
              <a:buAutoNum type="arabicPeriod"/>
            </a:pPr>
            <a:r>
              <a:rPr lang="en-GB" sz="900" dirty="0"/>
              <a:t>State where amylase is made </a:t>
            </a:r>
            <a:r>
              <a:rPr lang="en-GB" sz="900" dirty="0">
                <a:solidFill>
                  <a:srgbClr val="FF0000"/>
                </a:solidFill>
              </a:rPr>
              <a:t>Pancreas, small intestine and MOUTH</a:t>
            </a:r>
            <a:endParaRPr lang="en-GB" sz="900" dirty="0"/>
          </a:p>
          <a:p>
            <a:pPr marL="228600" indent="-228600">
              <a:buFont typeface="+mj-lt"/>
              <a:buAutoNum type="arabicPeriod"/>
            </a:pPr>
            <a:r>
              <a:rPr lang="en-GB" sz="900" dirty="0"/>
              <a:t>State where protease is made </a:t>
            </a:r>
            <a:r>
              <a:rPr lang="en-GB" sz="900" dirty="0">
                <a:solidFill>
                  <a:srgbClr val="FF0000"/>
                </a:solidFill>
              </a:rPr>
              <a:t>Pancreas, small intestine and STOMACH</a:t>
            </a:r>
            <a:endParaRPr lang="en-GB" sz="900" dirty="0"/>
          </a:p>
          <a:p>
            <a:pPr marL="228600" indent="-228600">
              <a:buFont typeface="+mj-lt"/>
              <a:buAutoNum type="arabicPeriod"/>
            </a:pPr>
            <a:r>
              <a:rPr lang="en-GB" sz="900" dirty="0"/>
              <a:t>State where lipase is made </a:t>
            </a:r>
            <a:r>
              <a:rPr lang="en-GB" sz="900" dirty="0">
                <a:solidFill>
                  <a:srgbClr val="FF0000"/>
                </a:solidFill>
              </a:rPr>
              <a:t>Pancreas and small intestine </a:t>
            </a:r>
            <a:endParaRPr lang="en-GB" sz="900" dirty="0"/>
          </a:p>
          <a:p>
            <a:pPr marL="228600" indent="-228600">
              <a:buFont typeface="+mj-lt"/>
              <a:buAutoNum type="arabicPeriod"/>
            </a:pPr>
            <a:r>
              <a:rPr lang="en-GB" sz="900" dirty="0"/>
              <a:t>Explain why protease works best in the stomach</a:t>
            </a:r>
            <a:r>
              <a:rPr lang="en-GB" sz="900" dirty="0">
                <a:solidFill>
                  <a:srgbClr val="FF0000"/>
                </a:solidFill>
              </a:rPr>
              <a:t> Protease works best in acidic conditions, stomach contains hydrochloric acid</a:t>
            </a:r>
            <a:endParaRPr lang="en-GB" sz="900" dirty="0"/>
          </a:p>
          <a:p>
            <a:pPr marL="228600" indent="-228600">
              <a:buFont typeface="+mj-lt"/>
              <a:buAutoNum type="arabicPeriod"/>
            </a:pPr>
            <a:r>
              <a:rPr lang="en-GB" sz="900" dirty="0"/>
              <a:t>Describe and explain the function of bile </a:t>
            </a:r>
            <a:r>
              <a:rPr lang="en-GB" sz="900" dirty="0">
                <a:solidFill>
                  <a:srgbClr val="FF0000"/>
                </a:solidFill>
              </a:rPr>
              <a:t>Beaks up fat droplets into smaller droplets (emulsifies fats), giving them a larger surface area for lipase to break them down</a:t>
            </a:r>
            <a:endParaRPr lang="en-GB" sz="900" dirty="0"/>
          </a:p>
          <a:p>
            <a:pPr marL="228600" indent="-228600">
              <a:buFont typeface="+mj-lt"/>
              <a:buAutoNum type="arabicPeriod"/>
            </a:pPr>
            <a:r>
              <a:rPr lang="en-GB" sz="900" dirty="0"/>
              <a:t>Describe how to test for starch </a:t>
            </a:r>
            <a:r>
              <a:rPr lang="en-GB" sz="900" dirty="0">
                <a:solidFill>
                  <a:srgbClr val="FF0000"/>
                </a:solidFill>
              </a:rPr>
              <a:t>Add iodine, orange to black means starch is present</a:t>
            </a:r>
            <a:r>
              <a:rPr lang="en-GB" sz="900" dirty="0"/>
              <a:t>, protein </a:t>
            </a:r>
            <a:r>
              <a:rPr lang="en-GB" sz="900" dirty="0">
                <a:solidFill>
                  <a:srgbClr val="FF0000"/>
                </a:solidFill>
              </a:rPr>
              <a:t>Add biuret solution, blue to purple means starch is present</a:t>
            </a:r>
            <a:r>
              <a:rPr lang="en-GB" sz="900" dirty="0"/>
              <a:t> and glucose </a:t>
            </a:r>
            <a:r>
              <a:rPr lang="en-GB" sz="900" dirty="0">
                <a:solidFill>
                  <a:srgbClr val="FF0000"/>
                </a:solidFill>
              </a:rPr>
              <a:t>Add Benedict’s reagent, heat for 5 minutes, blue to yellow/orange/green/red means glucose is present.</a:t>
            </a:r>
            <a:r>
              <a:rPr lang="en-GB" sz="900" dirty="0"/>
              <a:t>  </a:t>
            </a:r>
          </a:p>
          <a:p>
            <a:pPr marL="228600" indent="-228600">
              <a:buFont typeface="+mj-lt"/>
              <a:buAutoNum type="arabicPeriod"/>
            </a:pPr>
            <a:r>
              <a:rPr lang="en-GB" sz="900" dirty="0"/>
              <a:t>State the four components of blood and their functions </a:t>
            </a:r>
            <a:r>
              <a:rPr lang="en-GB" sz="900" dirty="0">
                <a:solidFill>
                  <a:srgbClr val="FF0000"/>
                </a:solidFill>
              </a:rPr>
              <a:t>White blood cells – kill pathogens, Red blood cells – transport oxygen, Plasma – liquid that carries CO</a:t>
            </a:r>
            <a:r>
              <a:rPr lang="en-GB" sz="900" baseline="-25000" dirty="0">
                <a:solidFill>
                  <a:srgbClr val="FF0000"/>
                </a:solidFill>
              </a:rPr>
              <a:t>2</a:t>
            </a:r>
            <a:r>
              <a:rPr lang="en-GB" sz="900" dirty="0">
                <a:solidFill>
                  <a:srgbClr val="FF0000"/>
                </a:solidFill>
              </a:rPr>
              <a:t>, urea, hormones, antibodies, other cells, Platelets – clotting blood</a:t>
            </a:r>
            <a:endParaRPr lang="en-GB" sz="900" dirty="0"/>
          </a:p>
          <a:p>
            <a:pPr marL="228600" indent="-228600">
              <a:buFont typeface="+mj-lt"/>
              <a:buAutoNum type="arabicPeriod"/>
            </a:pPr>
            <a:r>
              <a:rPr lang="en-GB" sz="900" dirty="0"/>
              <a:t>State which type of blood vessel has thick walls and a narrow lumen </a:t>
            </a:r>
            <a:r>
              <a:rPr lang="en-GB" sz="900" dirty="0">
                <a:solidFill>
                  <a:srgbClr val="FF0000"/>
                </a:solidFill>
              </a:rPr>
              <a:t>Artery – thick walls to withstand pressure, narrow lumen to maintain pressure</a:t>
            </a:r>
            <a:endParaRPr lang="en-GB" sz="900" dirty="0"/>
          </a:p>
          <a:p>
            <a:pPr marL="228600" indent="-228600">
              <a:buFont typeface="+mj-lt"/>
              <a:buAutoNum type="arabicPeriod"/>
            </a:pPr>
            <a:r>
              <a:rPr lang="en-GB" sz="900" dirty="0"/>
              <a:t>State which type of blood vessel has valves and the function of these </a:t>
            </a:r>
            <a:r>
              <a:rPr lang="en-GB" sz="900" dirty="0">
                <a:solidFill>
                  <a:srgbClr val="FF0000"/>
                </a:solidFill>
              </a:rPr>
              <a:t>Veins – valves prevent the backflow of blood</a:t>
            </a:r>
          </a:p>
          <a:p>
            <a:pPr marL="228600" indent="-228600">
              <a:buFont typeface="+mj-lt"/>
              <a:buAutoNum type="arabicPeriod"/>
            </a:pPr>
            <a:r>
              <a:rPr lang="en-GB" sz="900" dirty="0"/>
              <a:t>State which blood vessel has walls that are one cell thick and explain the advantage of this </a:t>
            </a:r>
            <a:r>
              <a:rPr lang="en-GB" sz="900" dirty="0">
                <a:solidFill>
                  <a:srgbClr val="FF0000"/>
                </a:solidFill>
              </a:rPr>
              <a:t>Capillaries – short diffusion path for oxygen/glucose to diffuse into cells</a:t>
            </a:r>
            <a:endParaRPr lang="en-GB" sz="900" dirty="0"/>
          </a:p>
          <a:p>
            <a:pPr marL="228600" indent="-228600">
              <a:buFont typeface="+mj-lt"/>
              <a:buAutoNum type="arabicPeriod"/>
            </a:pPr>
            <a:r>
              <a:rPr lang="en-GB" sz="900" dirty="0"/>
              <a:t>State the name of the top chambers of the heart </a:t>
            </a:r>
            <a:r>
              <a:rPr lang="en-GB" sz="900" dirty="0">
                <a:solidFill>
                  <a:srgbClr val="FF0000"/>
                </a:solidFill>
              </a:rPr>
              <a:t>Atrium</a:t>
            </a:r>
            <a:endParaRPr lang="en-GB" sz="900" dirty="0"/>
          </a:p>
          <a:p>
            <a:pPr marL="228600" indent="-228600">
              <a:buFont typeface="+mj-lt"/>
              <a:buAutoNum type="arabicPeriod"/>
            </a:pPr>
            <a:r>
              <a:rPr lang="en-GB" sz="900" dirty="0"/>
              <a:t>State the name of the bottom chambers of the heart </a:t>
            </a:r>
            <a:r>
              <a:rPr lang="en-GB" sz="900" dirty="0">
                <a:solidFill>
                  <a:srgbClr val="FF0000"/>
                </a:solidFill>
              </a:rPr>
              <a:t>Ventricles</a:t>
            </a:r>
            <a:endParaRPr lang="en-GB" sz="900" dirty="0"/>
          </a:p>
          <a:p>
            <a:pPr marL="228600" indent="-228600">
              <a:buFont typeface="+mj-lt"/>
              <a:buAutoNum type="arabicPeriod"/>
            </a:pPr>
            <a:r>
              <a:rPr lang="en-GB" sz="900" dirty="0"/>
              <a:t>State which chamber has the thickest walls and why this is important</a:t>
            </a:r>
            <a:r>
              <a:rPr lang="en-GB" sz="900" dirty="0">
                <a:solidFill>
                  <a:srgbClr val="FF0000"/>
                </a:solidFill>
              </a:rPr>
              <a:t> Left ventricle, so it can contract with more strength and push blood around the body, which is a further distance than to the lungs (right side)</a:t>
            </a:r>
            <a:endParaRPr lang="en-GB" sz="900" dirty="0"/>
          </a:p>
          <a:p>
            <a:pPr marL="228600" indent="-228600">
              <a:buFont typeface="+mj-lt"/>
              <a:buAutoNum type="arabicPeriod"/>
            </a:pPr>
            <a:r>
              <a:rPr lang="en-GB" sz="900" dirty="0"/>
              <a:t>State what is meant by a double circulatory system </a:t>
            </a:r>
            <a:r>
              <a:rPr lang="en-GB" sz="900" dirty="0">
                <a:solidFill>
                  <a:srgbClr val="FF0000"/>
                </a:solidFill>
              </a:rPr>
              <a:t>Blood is pumped from the right hand side to the lungs and the left hand side to the body</a:t>
            </a:r>
            <a:endParaRPr lang="en-GB" sz="900" dirty="0"/>
          </a:p>
          <a:p>
            <a:pPr marL="228600" indent="-228600">
              <a:buFont typeface="+mj-lt"/>
              <a:buAutoNum type="arabicPeriod"/>
            </a:pPr>
            <a:r>
              <a:rPr lang="en-GB" sz="900" dirty="0"/>
              <a:t>State the function of coronary arteries </a:t>
            </a:r>
            <a:r>
              <a:rPr lang="en-GB" sz="900" dirty="0">
                <a:solidFill>
                  <a:srgbClr val="FF0000"/>
                </a:solidFill>
              </a:rPr>
              <a:t>Supply oxygenated blood to the heart muscle itself, so that the heart muscle can respire and contract</a:t>
            </a:r>
            <a:endParaRPr lang="en-GB" sz="900" dirty="0"/>
          </a:p>
          <a:p>
            <a:pPr marL="228600" indent="-228600">
              <a:buFont typeface="+mj-lt"/>
              <a:buAutoNum type="arabicPeriod"/>
            </a:pPr>
            <a:r>
              <a:rPr lang="en-GB" sz="900" dirty="0"/>
              <a:t>Describe what causes coronary heart disease </a:t>
            </a:r>
            <a:r>
              <a:rPr lang="en-GB" sz="900" dirty="0">
                <a:solidFill>
                  <a:srgbClr val="FF0000"/>
                </a:solidFill>
              </a:rPr>
              <a:t>A built up of fatty tissue in the coronary arteries, reducing the flow of blood</a:t>
            </a:r>
            <a:endParaRPr lang="en-GB" sz="900" dirty="0"/>
          </a:p>
          <a:p>
            <a:pPr marL="228600" indent="-228600">
              <a:buFont typeface="+mj-lt"/>
              <a:buAutoNum type="arabicPeriod"/>
            </a:pPr>
            <a:r>
              <a:rPr lang="en-GB" sz="900" dirty="0"/>
              <a:t>State two treatments for coronary heart disease </a:t>
            </a:r>
            <a:r>
              <a:rPr lang="en-GB" sz="900" dirty="0">
                <a:solidFill>
                  <a:srgbClr val="FF0000"/>
                </a:solidFill>
              </a:rPr>
              <a:t>Statins – drugs which reduce cholesterol levels (no surgery needed, but have to take every day and can affect liver function), Stents – inserted to widen the artery (long term solution, but risk of infection with surgery and risk of blood clot forming around the stent)</a:t>
            </a:r>
            <a:endParaRPr lang="en-GB" sz="900" dirty="0"/>
          </a:p>
          <a:p>
            <a:pPr marL="228600" indent="-228600">
              <a:buFont typeface="+mj-lt"/>
              <a:buAutoNum type="arabicPeriod"/>
            </a:pPr>
            <a:r>
              <a:rPr lang="en-GB" sz="900" dirty="0"/>
              <a:t>State where alveoli are found </a:t>
            </a:r>
            <a:r>
              <a:rPr lang="en-GB" sz="900" dirty="0">
                <a:solidFill>
                  <a:srgbClr val="FF0000"/>
                </a:solidFill>
              </a:rPr>
              <a:t>Lungs</a:t>
            </a:r>
            <a:endParaRPr lang="en-GB" sz="900" dirty="0"/>
          </a:p>
          <a:p>
            <a:pPr marL="228600" indent="-228600">
              <a:buFont typeface="+mj-lt"/>
              <a:buAutoNum type="arabicPeriod"/>
            </a:pPr>
            <a:r>
              <a:rPr lang="en-GB" sz="900" dirty="0"/>
              <a:t>Explain how alveoli are adapted for gas exchange </a:t>
            </a:r>
            <a:r>
              <a:rPr lang="en-GB" sz="900" dirty="0">
                <a:solidFill>
                  <a:srgbClr val="FF0000"/>
                </a:solidFill>
              </a:rPr>
              <a:t>Thin walls - so short diffusion path, Good blood supply – diffusion is quicker, Large surface area – quicker diffusion</a:t>
            </a:r>
            <a:endParaRPr lang="en-GB" sz="900" dirty="0"/>
          </a:p>
          <a:p>
            <a:pPr marL="228600" indent="-228600">
              <a:buFont typeface="+mj-lt"/>
              <a:buAutoNum type="arabicPeriod"/>
            </a:pPr>
            <a:r>
              <a:rPr lang="en-GB" sz="900" dirty="0"/>
              <a:t>State the difference between a communicable </a:t>
            </a:r>
            <a:r>
              <a:rPr lang="en-GB" sz="900" dirty="0">
                <a:solidFill>
                  <a:srgbClr val="FF0000"/>
                </a:solidFill>
              </a:rPr>
              <a:t>Can spread from person to person</a:t>
            </a:r>
            <a:r>
              <a:rPr lang="en-GB" sz="900" dirty="0"/>
              <a:t> and a non communicable disease </a:t>
            </a:r>
            <a:r>
              <a:rPr lang="en-GB" sz="900" dirty="0">
                <a:solidFill>
                  <a:srgbClr val="FF0000"/>
                </a:solidFill>
              </a:rPr>
              <a:t>Cannot spread from person to person</a:t>
            </a:r>
            <a:endParaRPr lang="en-GB" sz="900" dirty="0"/>
          </a:p>
          <a:p>
            <a:pPr marL="228600" indent="-228600">
              <a:buFont typeface="+mj-lt"/>
              <a:buAutoNum type="arabicPeriod"/>
            </a:pPr>
            <a:r>
              <a:rPr lang="en-GB" sz="900" dirty="0"/>
              <a:t>Give three risk factors for coronary heart disease </a:t>
            </a:r>
            <a:r>
              <a:rPr lang="en-GB" sz="900" dirty="0">
                <a:solidFill>
                  <a:srgbClr val="FF0000"/>
                </a:solidFill>
              </a:rPr>
              <a:t>Smoking, alcohol consumption, high fat/salt diet, lack of exercise, obesity</a:t>
            </a:r>
            <a:endParaRPr lang="en-GB" sz="900" dirty="0"/>
          </a:p>
          <a:p>
            <a:pPr marL="228600" indent="-228600">
              <a:buFont typeface="+mj-lt"/>
              <a:buAutoNum type="arabicPeriod"/>
            </a:pPr>
            <a:r>
              <a:rPr lang="en-GB" sz="900" dirty="0"/>
              <a:t>State the difference between a benign </a:t>
            </a:r>
            <a:r>
              <a:rPr lang="en-GB" sz="900" dirty="0">
                <a:solidFill>
                  <a:srgbClr val="FF0000"/>
                </a:solidFill>
              </a:rPr>
              <a:t>Cannot spread to other parts of the body </a:t>
            </a:r>
            <a:r>
              <a:rPr lang="en-GB" sz="900" dirty="0"/>
              <a:t>and a malignant tumour </a:t>
            </a:r>
            <a:r>
              <a:rPr lang="en-GB" sz="900" dirty="0">
                <a:solidFill>
                  <a:srgbClr val="FF0000"/>
                </a:solidFill>
              </a:rPr>
              <a:t>Can spread to other parts of the body</a:t>
            </a:r>
            <a:endParaRPr lang="en-GB" sz="900" dirty="0"/>
          </a:p>
          <a:p>
            <a:pPr marL="228600" indent="-228600">
              <a:buFont typeface="+mj-lt"/>
              <a:buAutoNum type="arabicPeriod"/>
            </a:pPr>
            <a:r>
              <a:rPr lang="en-GB" sz="900" dirty="0"/>
              <a:t>Describe how a tumour spreads from one part of the body to another </a:t>
            </a:r>
            <a:r>
              <a:rPr lang="en-GB" sz="900" dirty="0">
                <a:solidFill>
                  <a:srgbClr val="FF0000"/>
                </a:solidFill>
              </a:rPr>
              <a:t>Cells break off and travel in the bloodstream</a:t>
            </a:r>
            <a:endParaRPr lang="en-GB" sz="900" dirty="0"/>
          </a:p>
          <a:p>
            <a:pPr marL="228600" indent="-228600">
              <a:buFont typeface="+mj-lt"/>
              <a:buAutoNum type="arabicPeriod"/>
            </a:pPr>
            <a:r>
              <a:rPr lang="en-GB" sz="900" dirty="0"/>
              <a:t>Describe the function of stomata in plants and state where they are found </a:t>
            </a:r>
            <a:r>
              <a:rPr lang="en-GB" sz="900" dirty="0" err="1">
                <a:solidFill>
                  <a:srgbClr val="FF0000"/>
                </a:solidFill>
              </a:rPr>
              <a:t>Found</a:t>
            </a:r>
            <a:r>
              <a:rPr lang="en-GB" sz="900" dirty="0">
                <a:solidFill>
                  <a:srgbClr val="FF0000"/>
                </a:solidFill>
              </a:rPr>
              <a:t> on the bottom side of leaves, allow gas exchange between the air and the leaf</a:t>
            </a:r>
            <a:endParaRPr lang="en-GB" sz="900" dirty="0"/>
          </a:p>
          <a:p>
            <a:pPr marL="228600" indent="-228600">
              <a:buFont typeface="+mj-lt"/>
              <a:buAutoNum type="arabicPeriod"/>
            </a:pPr>
            <a:r>
              <a:rPr lang="en-GB" sz="900" dirty="0"/>
              <a:t>State the function of the following plant tissues: Epidermis </a:t>
            </a:r>
            <a:r>
              <a:rPr lang="en-GB" sz="900" dirty="0">
                <a:solidFill>
                  <a:srgbClr val="FF0000"/>
                </a:solidFill>
              </a:rPr>
              <a:t>Protection</a:t>
            </a:r>
            <a:r>
              <a:rPr lang="en-GB" sz="900" dirty="0"/>
              <a:t>, waxy cuticle </a:t>
            </a:r>
            <a:r>
              <a:rPr lang="en-GB" sz="900" dirty="0">
                <a:solidFill>
                  <a:srgbClr val="FF0000"/>
                </a:solidFill>
              </a:rPr>
              <a:t>Prevents water loss</a:t>
            </a:r>
            <a:r>
              <a:rPr lang="en-GB" sz="900" dirty="0"/>
              <a:t>, palisade mesophyll </a:t>
            </a:r>
            <a:r>
              <a:rPr lang="en-GB" sz="900" dirty="0">
                <a:solidFill>
                  <a:srgbClr val="FF0000"/>
                </a:solidFill>
              </a:rPr>
              <a:t>Where most photosynthesis takes place, so have large surface area, are found at the top of the leaf and contain lots of chloroplasts</a:t>
            </a:r>
            <a:r>
              <a:rPr lang="en-GB" sz="900" dirty="0"/>
              <a:t>, spongey mesophyll </a:t>
            </a:r>
            <a:r>
              <a:rPr lang="en-GB" sz="900" dirty="0">
                <a:solidFill>
                  <a:srgbClr val="FF0000"/>
                </a:solidFill>
              </a:rPr>
              <a:t>Where gases diffuse</a:t>
            </a:r>
            <a:r>
              <a:rPr lang="en-GB" sz="900" dirty="0"/>
              <a:t>, xylem </a:t>
            </a:r>
            <a:r>
              <a:rPr lang="en-GB" sz="900" dirty="0">
                <a:solidFill>
                  <a:srgbClr val="FF0000"/>
                </a:solidFill>
              </a:rPr>
              <a:t>Transports water and nutrients</a:t>
            </a:r>
            <a:r>
              <a:rPr lang="en-GB" sz="900" dirty="0"/>
              <a:t>, phloem </a:t>
            </a:r>
            <a:r>
              <a:rPr lang="en-GB" sz="900" dirty="0">
                <a:solidFill>
                  <a:srgbClr val="FF0000"/>
                </a:solidFill>
              </a:rPr>
              <a:t>Transports sugars (</a:t>
            </a:r>
            <a:r>
              <a:rPr lang="en-GB" sz="900" dirty="0" err="1">
                <a:solidFill>
                  <a:srgbClr val="FF0000"/>
                </a:solidFill>
              </a:rPr>
              <a:t>g;lucose</a:t>
            </a:r>
            <a:r>
              <a:rPr lang="en-GB" sz="900" dirty="0">
                <a:solidFill>
                  <a:srgbClr val="FF0000"/>
                </a:solidFill>
              </a:rPr>
              <a:t>)</a:t>
            </a:r>
            <a:r>
              <a:rPr lang="en-GB" sz="900" dirty="0"/>
              <a:t>, meristem </a:t>
            </a:r>
            <a:r>
              <a:rPr lang="en-GB" sz="900" dirty="0">
                <a:solidFill>
                  <a:srgbClr val="FF0000"/>
                </a:solidFill>
              </a:rPr>
              <a:t>Where cell division (mitosis) takes place</a:t>
            </a:r>
            <a:endParaRPr lang="en-GB" sz="900" dirty="0"/>
          </a:p>
          <a:p>
            <a:pPr marL="228600" indent="-228600">
              <a:buFont typeface="+mj-lt"/>
              <a:buAutoNum type="arabicPeriod"/>
            </a:pPr>
            <a:r>
              <a:rPr lang="en-GB" sz="900" dirty="0"/>
              <a:t>Describe how water is transported through plants </a:t>
            </a:r>
            <a:r>
              <a:rPr lang="en-GB" sz="900" dirty="0">
                <a:solidFill>
                  <a:srgbClr val="FF0000"/>
                </a:solidFill>
              </a:rPr>
              <a:t>Water evaporates from the stomata in the leaf, which pulls water up through the xylem (Transpiration)</a:t>
            </a:r>
            <a:endParaRPr lang="en-GB" sz="900" dirty="0"/>
          </a:p>
          <a:p>
            <a:pPr marL="228600" indent="-228600">
              <a:buFont typeface="+mj-lt"/>
              <a:buAutoNum type="arabicPeriod"/>
            </a:pPr>
            <a:r>
              <a:rPr lang="en-GB" sz="900" dirty="0"/>
              <a:t>State how sugars are transported through plants </a:t>
            </a:r>
            <a:r>
              <a:rPr lang="en-GB" sz="900" dirty="0">
                <a:solidFill>
                  <a:srgbClr val="FF0000"/>
                </a:solidFill>
              </a:rPr>
              <a:t>Translocation in the phloem</a:t>
            </a:r>
            <a:endParaRPr lang="en-GB" sz="900" dirty="0"/>
          </a:p>
          <a:p>
            <a:pPr marL="342900" indent="-342900">
              <a:buFont typeface="+mj-lt"/>
              <a:buAutoNum type="arabicPeriod" startAt="2"/>
            </a:pPr>
            <a:endParaRPr lang="en-GB" sz="900" dirty="0"/>
          </a:p>
          <a:p>
            <a:pPr marL="342900" indent="-342900">
              <a:buFont typeface="+mj-lt"/>
              <a:buAutoNum type="arabicPeriod" startAt="2"/>
            </a:pPr>
            <a:endParaRPr lang="en-GB" sz="900" dirty="0"/>
          </a:p>
          <a:p>
            <a:pPr marL="342900" indent="-342900">
              <a:buFont typeface="+mj-lt"/>
              <a:buAutoNum type="arabicPeriod" startAt="2"/>
            </a:pPr>
            <a:endParaRPr lang="en-GB" sz="900" dirty="0"/>
          </a:p>
          <a:p>
            <a:endParaRPr lang="en-GB" sz="900" dirty="0"/>
          </a:p>
          <a:p>
            <a:pPr marL="342900" indent="-342900">
              <a:buFont typeface="+mj-lt"/>
              <a:buAutoNum type="arabicPeriod" startAt="2"/>
            </a:pPr>
            <a:endParaRPr lang="en-GB" sz="900" dirty="0"/>
          </a:p>
        </p:txBody>
      </p:sp>
    </p:spTree>
    <p:extLst>
      <p:ext uri="{BB962C8B-B14F-4D97-AF65-F5344CB8AC3E}">
        <p14:creationId xmlns:p14="http://schemas.microsoft.com/office/powerpoint/2010/main" val="1839386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008b57-3869-4841-8903-9512bd1c11d5">
      <Terms xmlns="http://schemas.microsoft.com/office/infopath/2007/PartnerControls"/>
    </lcf76f155ced4ddcb4097134ff3c332f>
    <TaxCatchAll xmlns="7bd4f911-043d-484b-8ac4-945b498919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B7F65C0F44584AA374706A346F9F52" ma:contentTypeVersion="15" ma:contentTypeDescription="Create a new document." ma:contentTypeScope="" ma:versionID="cdae2e6f49a91da88d62a48b7b9f301e">
  <xsd:schema xmlns:xsd="http://www.w3.org/2001/XMLSchema" xmlns:xs="http://www.w3.org/2001/XMLSchema" xmlns:p="http://schemas.microsoft.com/office/2006/metadata/properties" xmlns:ns2="c3008b57-3869-4841-8903-9512bd1c11d5" xmlns:ns3="7bd4f911-043d-484b-8ac4-945b49891986" targetNamespace="http://schemas.microsoft.com/office/2006/metadata/properties" ma:root="true" ma:fieldsID="5fbe44a068b96e9954872bfd115c792e" ns2:_="" ns3:_="">
    <xsd:import namespace="c3008b57-3869-4841-8903-9512bd1c11d5"/>
    <xsd:import namespace="7bd4f911-043d-484b-8ac4-945b4989198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Locatio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08b57-3869-4841-8903-9512bd1c11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6eebefc-da06-4060-b0ee-af1a38e9929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d4f911-043d-484b-8ac4-945b4989198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40f20e-cd8e-497c-a163-9e3d772496e6}" ma:internalName="TaxCatchAll" ma:showField="CatchAllData" ma:web="7bd4f911-043d-484b-8ac4-945b4989198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83EE6-CB11-44FD-B80E-F951506C9A1D}">
  <ds:schemaRefs>
    <ds:schemaRef ds:uri="http://schemas.microsoft.com/office/2006/metadata/properties"/>
    <ds:schemaRef ds:uri="http://schemas.microsoft.com/office/infopath/2007/PartnerControls"/>
    <ds:schemaRef ds:uri="c3008b57-3869-4841-8903-9512bd1c11d5"/>
    <ds:schemaRef ds:uri="7bd4f911-043d-484b-8ac4-945b49891986"/>
  </ds:schemaRefs>
</ds:datastoreItem>
</file>

<file path=customXml/itemProps2.xml><?xml version="1.0" encoding="utf-8"?>
<ds:datastoreItem xmlns:ds="http://schemas.openxmlformats.org/officeDocument/2006/customXml" ds:itemID="{65B23957-5D5D-4A12-A876-35A22110BFD8}">
  <ds:schemaRefs>
    <ds:schemaRef ds:uri="http://schemas.microsoft.com/sharepoint/v3/contenttype/forms"/>
  </ds:schemaRefs>
</ds:datastoreItem>
</file>

<file path=customXml/itemProps3.xml><?xml version="1.0" encoding="utf-8"?>
<ds:datastoreItem xmlns:ds="http://schemas.openxmlformats.org/officeDocument/2006/customXml" ds:itemID="{56B9EBAC-D332-4DB6-A51A-D94492098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008b57-3869-4841-8903-9512bd1c11d5"/>
    <ds:schemaRef ds:uri="7bd4f911-043d-484b-8ac4-945b49891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633</TotalTime>
  <Words>3683</Words>
  <Application>Microsoft Office PowerPoint</Application>
  <PresentationFormat>On-screen Show (4:3)</PresentationFormat>
  <Paragraphs>276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LO: To revise for Paper 1 Biology Exam</vt:lpstr>
      <vt:lpstr>B1 Cell Biology Key Knowledge</vt:lpstr>
      <vt:lpstr>B1 Cell Biology Answers</vt:lpstr>
      <vt:lpstr>PowerPoint Presentation</vt:lpstr>
      <vt:lpstr>PowerPoint Presentation</vt:lpstr>
      <vt:lpstr>PowerPoint Presentation</vt:lpstr>
      <vt:lpstr>PowerPoint Presentation</vt:lpstr>
      <vt:lpstr>B2 Organisation Key Knowledge </vt:lpstr>
      <vt:lpstr>B2 Organisation Answers</vt:lpstr>
      <vt:lpstr>PowerPoint Presentation</vt:lpstr>
      <vt:lpstr>PowerPoint Presentation</vt:lpstr>
      <vt:lpstr>PowerPoint Presentation</vt:lpstr>
      <vt:lpstr>PowerPoint Presentation</vt:lpstr>
      <vt:lpstr>PowerPoint Presentation</vt:lpstr>
      <vt:lpstr>B3 Infection and Response Key Knowledge </vt:lpstr>
      <vt:lpstr>B3 Infection and Response Answers</vt:lpstr>
      <vt:lpstr>PowerPoint Presentation</vt:lpstr>
      <vt:lpstr>PowerPoint Presentation</vt:lpstr>
      <vt:lpstr>PowerPoint Presentation</vt:lpstr>
      <vt:lpstr>B4 Bioenergetics Key Knowledge</vt:lpstr>
      <vt:lpstr>B4 Bioenergetics Answers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Unit 2 key ideas</dc:title>
  <dc:creator>Bethan Owen</dc:creator>
  <cp:lastModifiedBy>Ellie Boiling (Teacher)</cp:lastModifiedBy>
  <cp:revision>42</cp:revision>
  <cp:lastPrinted>2019-12-18T15:15:09Z</cp:lastPrinted>
  <dcterms:created xsi:type="dcterms:W3CDTF">2019-01-15T14:31:22Z</dcterms:created>
  <dcterms:modified xsi:type="dcterms:W3CDTF">2024-06-05T10:44:05Z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0x010100DEB7F65C0F44584AA374706A346F9F52</vt:lpwstr>
  </property>
  <property fmtid="{D5CDD505-2E9C-101B-9397-08002B2CF9AE}" pid="3" name="Order">
    <vt:r8>99402200</vt:r8>
  </property>
  <property fmtid="{D5CDD505-2E9C-101B-9397-08002B2CF9AE}" pid="4" name="MediaServiceImageTags">
    <vt:lpwstr/>
  </property>
</Properties>
</file>