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4343" autoAdjust="0"/>
  </p:normalViewPr>
  <p:slideViewPr>
    <p:cSldViewPr snapToGrid="0" snapToObjects="1">
      <p:cViewPr varScale="1">
        <p:scale>
          <a:sx n="57" d="100"/>
          <a:sy n="57" d="100"/>
        </p:scale>
        <p:origin x="84" y="39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Kitley" userId="9f805489-6f73-452a-a368-c9a078bacede" providerId="ADAL" clId="{1C268BE5-60FC-4A5A-A637-30D97C13CF0F}"/>
    <pc:docChg chg="undo modSld">
      <pc:chgData name="David Kitley" userId="9f805489-6f73-452a-a368-c9a078bacede" providerId="ADAL" clId="{1C268BE5-60FC-4A5A-A637-30D97C13CF0F}" dt="2020-04-21T11:55:09.417" v="5" actId="1076"/>
      <pc:docMkLst>
        <pc:docMk/>
      </pc:docMkLst>
      <pc:sldChg chg="modSp">
        <pc:chgData name="David Kitley" userId="9f805489-6f73-452a-a368-c9a078bacede" providerId="ADAL" clId="{1C268BE5-60FC-4A5A-A637-30D97C13CF0F}" dt="2020-04-21T11:55:09.417" v="5" actId="1076"/>
        <pc:sldMkLst>
          <pc:docMk/>
          <pc:sldMk cId="4240072966" sldId="260"/>
        </pc:sldMkLst>
        <pc:spChg chg="mod">
          <ac:chgData name="David Kitley" userId="9f805489-6f73-452a-a368-c9a078bacede" providerId="ADAL" clId="{1C268BE5-60FC-4A5A-A637-30D97C13CF0F}" dt="2020-04-21T11:55:09.058" v="4" actId="1076"/>
          <ac:spMkLst>
            <pc:docMk/>
            <pc:sldMk cId="4240072966" sldId="260"/>
            <ac:spMk id="45" creationId="{62CC3526-79E9-C944-A091-96AC3492DA44}"/>
          </ac:spMkLst>
        </pc:spChg>
        <pc:spChg chg="mod">
          <ac:chgData name="David Kitley" userId="9f805489-6f73-452a-a368-c9a078bacede" providerId="ADAL" clId="{1C268BE5-60FC-4A5A-A637-30D97C13CF0F}" dt="2020-04-21T11:55:08.706" v="3" actId="1076"/>
          <ac:spMkLst>
            <pc:docMk/>
            <pc:sldMk cId="4240072966" sldId="260"/>
            <ac:spMk id="103" creationId="{234F6D87-6D8E-B343-A9F1-4E437F30105F}"/>
          </ac:spMkLst>
        </pc:spChg>
        <pc:spChg chg="mod">
          <ac:chgData name="David Kitley" userId="9f805489-6f73-452a-a368-c9a078bacede" providerId="ADAL" clId="{1C268BE5-60FC-4A5A-A637-30D97C13CF0F}" dt="2020-04-21T11:55:09.417" v="5" actId="1076"/>
          <ac:spMkLst>
            <pc:docMk/>
            <pc:sldMk cId="4240072966" sldId="260"/>
            <ac:spMk id="125" creationId="{761891F1-EEF5-CA49-A9D8-159FCC2366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3BD9-A970-004D-B7C7-D6C725457E9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FB57-8F38-9649-BE32-C8A0376FC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FB57-8F38-9649-BE32-C8A0376FCA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0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9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9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6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5993BF0-970A-8641-84E5-A6DDBB5E7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89774"/>
              </p:ext>
            </p:extLst>
          </p:nvPr>
        </p:nvGraphicFramePr>
        <p:xfrm>
          <a:off x="29802" y="357587"/>
          <a:ext cx="2642974" cy="3072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5858">
                  <a:extLst>
                    <a:ext uri="{9D8B030D-6E8A-4147-A177-3AD203B41FA5}">
                      <a16:colId xmlns:a16="http://schemas.microsoft.com/office/drawing/2014/main" val="4125392209"/>
                    </a:ext>
                  </a:extLst>
                </a:gridCol>
                <a:gridCol w="653337">
                  <a:extLst>
                    <a:ext uri="{9D8B030D-6E8A-4147-A177-3AD203B41FA5}">
                      <a16:colId xmlns:a16="http://schemas.microsoft.com/office/drawing/2014/main" val="926572190"/>
                    </a:ext>
                  </a:extLst>
                </a:gridCol>
                <a:gridCol w="553779">
                  <a:extLst>
                    <a:ext uri="{9D8B030D-6E8A-4147-A177-3AD203B41FA5}">
                      <a16:colId xmlns:a16="http://schemas.microsoft.com/office/drawing/2014/main" val="4005924716"/>
                    </a:ext>
                  </a:extLst>
                </a:gridCol>
              </a:tblGrid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Quantity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Unit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865792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Density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kg/m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4680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Mass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45155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Volume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133087"/>
                  </a:ext>
                </a:extLst>
              </a:tr>
              <a:tr h="37235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Change in Thermal Energy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𝚫E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67953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Specific Heat Capacity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J/kg°C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2728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Temperature Change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0" dirty="0"/>
                        <a:t>𝚫</a:t>
                      </a:r>
                      <a:r>
                        <a:rPr lang="en-US" sz="1000" i="0" dirty="0" err="1"/>
                        <a:t>θ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874323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Energy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688749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Specific Latent Heat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J/kg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96552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Pressure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305564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Volume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976454"/>
                  </a:ext>
                </a:extLst>
              </a:tr>
              <a:tr h="23821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Constant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constant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00481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A1A8C37-056D-F242-AB79-010E0801ED5D}"/>
              </a:ext>
            </a:extLst>
          </p:cNvPr>
          <p:cNvSpPr txBox="1"/>
          <p:nvPr/>
        </p:nvSpPr>
        <p:spPr>
          <a:xfrm>
            <a:off x="20116" y="5090493"/>
            <a:ext cx="15213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Measuring the Density of a Solid Object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For an irregular shaped object lower it into a measuring cylinder partly filled with water and record the displacement.  This is the volume.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E3043F4-C21B-4F48-8C9E-9BF5130C04D7}"/>
              </a:ext>
            </a:extLst>
          </p:cNvPr>
          <p:cNvSpPr/>
          <p:nvPr/>
        </p:nvSpPr>
        <p:spPr>
          <a:xfrm>
            <a:off x="5778281" y="352218"/>
            <a:ext cx="3334067" cy="12879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C98130-EC85-904A-9F96-13BE4B2BAC4D}"/>
              </a:ext>
            </a:extLst>
          </p:cNvPr>
          <p:cNvSpPr/>
          <p:nvPr/>
        </p:nvSpPr>
        <p:spPr>
          <a:xfrm>
            <a:off x="2673792" y="346350"/>
            <a:ext cx="3100963" cy="127268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42205A4-ED8C-614D-A5B2-D31CFB26336D}"/>
              </a:ext>
            </a:extLst>
          </p:cNvPr>
          <p:cNvSpPr txBox="1"/>
          <p:nvPr/>
        </p:nvSpPr>
        <p:spPr>
          <a:xfrm>
            <a:off x="29799" y="4345110"/>
            <a:ext cx="2607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Density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Density is the measure of the mass per unit volume of a substance. 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Density = Mass/Volume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2CC3526-79E9-C944-A091-96AC3492DA44}"/>
              </a:ext>
            </a:extLst>
          </p:cNvPr>
          <p:cNvSpPr/>
          <p:nvPr/>
        </p:nvSpPr>
        <p:spPr>
          <a:xfrm>
            <a:off x="2669768" y="1613706"/>
            <a:ext cx="3113875" cy="86897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49DEC3-9770-A348-BACF-C1F6881322D8}"/>
              </a:ext>
            </a:extLst>
          </p:cNvPr>
          <p:cNvSpPr txBox="1"/>
          <p:nvPr/>
        </p:nvSpPr>
        <p:spPr>
          <a:xfrm>
            <a:off x="2691447" y="1607987"/>
            <a:ext cx="596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Solids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6B9FD47-FA64-924E-97EF-7F5C61A65F1E}"/>
              </a:ext>
            </a:extLst>
          </p:cNvPr>
          <p:cNvSpPr/>
          <p:nvPr/>
        </p:nvSpPr>
        <p:spPr>
          <a:xfrm>
            <a:off x="2725190" y="1838153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04EE8E3-74D4-F748-BE79-FB5B4841CBEE}"/>
              </a:ext>
            </a:extLst>
          </p:cNvPr>
          <p:cNvSpPr/>
          <p:nvPr/>
        </p:nvSpPr>
        <p:spPr>
          <a:xfrm>
            <a:off x="2944590" y="1840253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ACEE5C0-5CD5-9349-A826-DF75CCCB0242}"/>
              </a:ext>
            </a:extLst>
          </p:cNvPr>
          <p:cNvSpPr/>
          <p:nvPr/>
        </p:nvSpPr>
        <p:spPr>
          <a:xfrm>
            <a:off x="3163990" y="1845794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ABDEC5F-FF90-E145-8BE0-1323C44B8C70}"/>
              </a:ext>
            </a:extLst>
          </p:cNvPr>
          <p:cNvSpPr/>
          <p:nvPr/>
        </p:nvSpPr>
        <p:spPr>
          <a:xfrm>
            <a:off x="3673387" y="1613706"/>
            <a:ext cx="1062386" cy="86897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6F9166E-C4CA-D44A-81CA-446E198271D8}"/>
              </a:ext>
            </a:extLst>
          </p:cNvPr>
          <p:cNvSpPr/>
          <p:nvPr/>
        </p:nvSpPr>
        <p:spPr>
          <a:xfrm>
            <a:off x="3395512" y="1845794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92145D6-E9CA-D54E-8B5C-342079ED2B91}"/>
              </a:ext>
            </a:extLst>
          </p:cNvPr>
          <p:cNvSpPr/>
          <p:nvPr/>
        </p:nvSpPr>
        <p:spPr>
          <a:xfrm>
            <a:off x="2730488" y="203789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24AC8D2-3E12-A040-877B-C200DBB7F3C1}"/>
              </a:ext>
            </a:extLst>
          </p:cNvPr>
          <p:cNvSpPr/>
          <p:nvPr/>
        </p:nvSpPr>
        <p:spPr>
          <a:xfrm>
            <a:off x="2949888" y="203999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C1CCFAB-7F2A-3B4E-8767-65ABFF69526B}"/>
              </a:ext>
            </a:extLst>
          </p:cNvPr>
          <p:cNvSpPr/>
          <p:nvPr/>
        </p:nvSpPr>
        <p:spPr>
          <a:xfrm>
            <a:off x="3169288" y="2045540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16D419A-9220-C048-A97C-F363DA342509}"/>
              </a:ext>
            </a:extLst>
          </p:cNvPr>
          <p:cNvSpPr/>
          <p:nvPr/>
        </p:nvSpPr>
        <p:spPr>
          <a:xfrm>
            <a:off x="3400810" y="2045540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C390FFB-A5B8-3E41-A3F1-A8D117DECAE3}"/>
              </a:ext>
            </a:extLst>
          </p:cNvPr>
          <p:cNvSpPr/>
          <p:nvPr/>
        </p:nvSpPr>
        <p:spPr>
          <a:xfrm>
            <a:off x="2742610" y="2228968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1D4A31-3A09-C641-A7C0-C5E597144C0D}"/>
              </a:ext>
            </a:extLst>
          </p:cNvPr>
          <p:cNvSpPr/>
          <p:nvPr/>
        </p:nvSpPr>
        <p:spPr>
          <a:xfrm>
            <a:off x="2962010" y="2231068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C279506F-B867-0C47-AE8F-169E1C63EF26}"/>
              </a:ext>
            </a:extLst>
          </p:cNvPr>
          <p:cNvSpPr/>
          <p:nvPr/>
        </p:nvSpPr>
        <p:spPr>
          <a:xfrm>
            <a:off x="3181410" y="223660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D54BD556-48CC-1947-B769-094A2963A875}"/>
              </a:ext>
            </a:extLst>
          </p:cNvPr>
          <p:cNvSpPr/>
          <p:nvPr/>
        </p:nvSpPr>
        <p:spPr>
          <a:xfrm>
            <a:off x="3412932" y="223660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671FD43A-D4C1-FA40-A48C-C4A7E87E6C4B}"/>
              </a:ext>
            </a:extLst>
          </p:cNvPr>
          <p:cNvSpPr/>
          <p:nvPr/>
        </p:nvSpPr>
        <p:spPr>
          <a:xfrm>
            <a:off x="3738934" y="1836413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212C4AA-1515-8942-9EBB-B66B4D39970B}"/>
              </a:ext>
            </a:extLst>
          </p:cNvPr>
          <p:cNvSpPr/>
          <p:nvPr/>
        </p:nvSpPr>
        <p:spPr>
          <a:xfrm>
            <a:off x="3922410" y="2010581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E1D2CA08-D583-8F46-A87D-7239D308A516}"/>
              </a:ext>
            </a:extLst>
          </p:cNvPr>
          <p:cNvSpPr/>
          <p:nvPr/>
        </p:nvSpPr>
        <p:spPr>
          <a:xfrm>
            <a:off x="3992756" y="1795242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7811171-D17F-F346-B80E-6AA4AE17F679}"/>
              </a:ext>
            </a:extLst>
          </p:cNvPr>
          <p:cNvSpPr/>
          <p:nvPr/>
        </p:nvSpPr>
        <p:spPr>
          <a:xfrm>
            <a:off x="4232790" y="1859384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8CA6100F-CBA6-2F45-9186-5546F1E88DD9}"/>
              </a:ext>
            </a:extLst>
          </p:cNvPr>
          <p:cNvSpPr/>
          <p:nvPr/>
        </p:nvSpPr>
        <p:spPr>
          <a:xfrm>
            <a:off x="3705583" y="2111508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DDC8DE9A-7A51-F14B-BD20-482E9832325E}"/>
              </a:ext>
            </a:extLst>
          </p:cNvPr>
          <p:cNvSpPr/>
          <p:nvPr/>
        </p:nvSpPr>
        <p:spPr>
          <a:xfrm>
            <a:off x="3946332" y="222333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FE6B3D2C-0B35-F249-A1FA-7C7C94B6D314}"/>
              </a:ext>
            </a:extLst>
          </p:cNvPr>
          <p:cNvSpPr/>
          <p:nvPr/>
        </p:nvSpPr>
        <p:spPr>
          <a:xfrm>
            <a:off x="4159580" y="2074157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F1E409BD-9606-EB44-9CDF-A24B5FBBF893}"/>
              </a:ext>
            </a:extLst>
          </p:cNvPr>
          <p:cNvSpPr/>
          <p:nvPr/>
        </p:nvSpPr>
        <p:spPr>
          <a:xfrm>
            <a:off x="4404279" y="2032270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AB2B4F5-7F8E-BE49-9F5A-35AB47443D0B}"/>
              </a:ext>
            </a:extLst>
          </p:cNvPr>
          <p:cNvSpPr/>
          <p:nvPr/>
        </p:nvSpPr>
        <p:spPr>
          <a:xfrm>
            <a:off x="4428188" y="2237236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34F6D87-6D8E-B343-A9F1-4E437F30105F}"/>
              </a:ext>
            </a:extLst>
          </p:cNvPr>
          <p:cNvSpPr/>
          <p:nvPr/>
        </p:nvSpPr>
        <p:spPr>
          <a:xfrm>
            <a:off x="4809790" y="1845298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F198AFC6-E3A1-CF45-88A0-C6FE4EC9C084}"/>
              </a:ext>
            </a:extLst>
          </p:cNvPr>
          <p:cNvSpPr/>
          <p:nvPr/>
        </p:nvSpPr>
        <p:spPr>
          <a:xfrm>
            <a:off x="5480112" y="185293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080B0B9-008D-8144-9D72-06616CEFAB76}"/>
              </a:ext>
            </a:extLst>
          </p:cNvPr>
          <p:cNvSpPr/>
          <p:nvPr/>
        </p:nvSpPr>
        <p:spPr>
          <a:xfrm>
            <a:off x="5051266" y="2060719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19CE6A9-1956-7E4E-8F5A-7B8980B48266}"/>
              </a:ext>
            </a:extLst>
          </p:cNvPr>
          <p:cNvSpPr/>
          <p:nvPr/>
        </p:nvSpPr>
        <p:spPr>
          <a:xfrm>
            <a:off x="5462736" y="2207042"/>
            <a:ext cx="219400" cy="191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E1316BCF-3EF5-2842-A4F5-44B6DC934D1C}"/>
              </a:ext>
            </a:extLst>
          </p:cNvPr>
          <p:cNvSpPr txBox="1"/>
          <p:nvPr/>
        </p:nvSpPr>
        <p:spPr>
          <a:xfrm>
            <a:off x="3659860" y="1607987"/>
            <a:ext cx="719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Liquids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072D4CD3-008E-F04F-886B-4E8964E29AFE}"/>
              </a:ext>
            </a:extLst>
          </p:cNvPr>
          <p:cNvSpPr txBox="1"/>
          <p:nvPr/>
        </p:nvSpPr>
        <p:spPr>
          <a:xfrm>
            <a:off x="4723255" y="1617928"/>
            <a:ext cx="596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Gases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A28F8B1-2E40-404F-BE6E-2993A6428EAE}"/>
              </a:ext>
            </a:extLst>
          </p:cNvPr>
          <p:cNvSpPr/>
          <p:nvPr/>
        </p:nvSpPr>
        <p:spPr>
          <a:xfrm>
            <a:off x="5788392" y="5541044"/>
            <a:ext cx="3334134" cy="131695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9D71CF6-A151-0349-A943-7C95F78B3929}"/>
              </a:ext>
            </a:extLst>
          </p:cNvPr>
          <p:cNvSpPr/>
          <p:nvPr/>
        </p:nvSpPr>
        <p:spPr>
          <a:xfrm>
            <a:off x="5785640" y="1659864"/>
            <a:ext cx="3336963" cy="19535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61891F1-EEF5-CA49-A9D8-159FCC2366B5}"/>
              </a:ext>
            </a:extLst>
          </p:cNvPr>
          <p:cNvSpPr txBox="1"/>
          <p:nvPr/>
        </p:nvSpPr>
        <p:spPr>
          <a:xfrm>
            <a:off x="2647420" y="336424"/>
            <a:ext cx="31427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Internal Energy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Is the energy that is </a:t>
            </a:r>
            <a:r>
              <a:rPr lang="en-GB" sz="1000" b="1" dirty="0">
                <a:latin typeface="Century Gothic" panose="020B0502020202020204" pitchFamily="34" charset="0"/>
              </a:rPr>
              <a:t>stored inside a system</a:t>
            </a:r>
            <a:r>
              <a:rPr lang="en-GB" sz="1000" dirty="0">
                <a:latin typeface="Century Gothic" panose="020B0502020202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Internal energy is the </a:t>
            </a:r>
            <a:r>
              <a:rPr lang="en-GB" sz="1000" b="1" dirty="0">
                <a:latin typeface="Century Gothic" panose="020B0502020202020204" pitchFamily="34" charset="0"/>
              </a:rPr>
              <a:t>total kinetic and potential energy </a:t>
            </a:r>
            <a:r>
              <a:rPr lang="en-GB" sz="1000" dirty="0">
                <a:latin typeface="Century Gothic" panose="020B0502020202020204" pitchFamily="34" charset="0"/>
              </a:rPr>
              <a:t>of all the particles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When heated, the energy stored by the particles increases.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 This will </a:t>
            </a:r>
            <a:r>
              <a:rPr lang="en-GB" sz="1000" b="1" dirty="0">
                <a:latin typeface="Century Gothic" panose="020B0502020202020204" pitchFamily="34" charset="0"/>
              </a:rPr>
              <a:t>raise the temperature of the system or will cause a change in state.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DE2139BB-23F4-FE46-9D74-F34F8FB13C16}"/>
              </a:ext>
            </a:extLst>
          </p:cNvPr>
          <p:cNvSpPr/>
          <p:nvPr/>
        </p:nvSpPr>
        <p:spPr>
          <a:xfrm>
            <a:off x="29802" y="3434570"/>
            <a:ext cx="2646991" cy="8817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095B3B3-FCFE-6241-848F-10DA960C2866}"/>
              </a:ext>
            </a:extLst>
          </p:cNvPr>
          <p:cNvSpPr/>
          <p:nvPr/>
        </p:nvSpPr>
        <p:spPr>
          <a:xfrm>
            <a:off x="29801" y="5080355"/>
            <a:ext cx="2646991" cy="179082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B40602F-87BB-5448-9F3B-D4CC23BA86CA}"/>
              </a:ext>
            </a:extLst>
          </p:cNvPr>
          <p:cNvSpPr txBox="1"/>
          <p:nvPr/>
        </p:nvSpPr>
        <p:spPr>
          <a:xfrm>
            <a:off x="5773529" y="363400"/>
            <a:ext cx="3348997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Temperature Change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The specific heat capacity of a substance is the amount of energy required to raise the temperature of 1kg of the substance by 1°C</a:t>
            </a:r>
          </a:p>
          <a:p>
            <a:pPr algn="just"/>
            <a:endParaRPr lang="en-GB" sz="10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105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Change in Thermal Energy = Mass x Specific Heat Capacity x Temperature Change</a:t>
            </a:r>
            <a:endParaRPr lang="en-GB" sz="5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33F5A77-12DE-9C44-AE3E-76200FAC4953}"/>
              </a:ext>
            </a:extLst>
          </p:cNvPr>
          <p:cNvSpPr txBox="1"/>
          <p:nvPr/>
        </p:nvSpPr>
        <p:spPr>
          <a:xfrm>
            <a:off x="5752593" y="3592275"/>
            <a:ext cx="3359755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Changes of Heat and Specific Latent Heat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The specific latent heat of a substance is the amount of </a:t>
            </a:r>
            <a:r>
              <a:rPr lang="en-GB" sz="1050" b="1" dirty="0">
                <a:latin typeface="Century Gothic" panose="020B0502020202020204" pitchFamily="34" charset="0"/>
              </a:rPr>
              <a:t>energy required to change the state of one kilogram of the substance </a:t>
            </a:r>
            <a:r>
              <a:rPr lang="en-GB" sz="1050" dirty="0">
                <a:latin typeface="Century Gothic" panose="020B0502020202020204" pitchFamily="34" charset="0"/>
              </a:rPr>
              <a:t>with no change in temperature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energy for a change of state = mass × specific latent heat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Specific latent heat of fusion is the change of state from solid to liquid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Specific latent heat of vaporisation is the change of state from liquid to vapour. </a:t>
            </a:r>
          </a:p>
          <a:p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F45D5F4-F92F-F44F-A8BE-780A7B0D320E}"/>
              </a:ext>
            </a:extLst>
          </p:cNvPr>
          <p:cNvSpPr/>
          <p:nvPr/>
        </p:nvSpPr>
        <p:spPr>
          <a:xfrm>
            <a:off x="5785317" y="3613379"/>
            <a:ext cx="3337284" cy="192546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05DF907-EE19-474F-9126-BB9643141704}"/>
              </a:ext>
            </a:extLst>
          </p:cNvPr>
          <p:cNvSpPr/>
          <p:nvPr/>
        </p:nvSpPr>
        <p:spPr>
          <a:xfrm>
            <a:off x="29801" y="4339106"/>
            <a:ext cx="2646991" cy="73045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AE45F60-3A8D-8F47-996F-43DEFA2BD5AB}"/>
              </a:ext>
            </a:extLst>
          </p:cNvPr>
          <p:cNvSpPr txBox="1"/>
          <p:nvPr/>
        </p:nvSpPr>
        <p:spPr>
          <a:xfrm>
            <a:off x="2644697" y="2468429"/>
            <a:ext cx="31612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Particle Motion in Gases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temperature of the gas is related to the average kinetic energy</a:t>
            </a:r>
            <a:r>
              <a:rPr lang="en-GB" sz="1000" dirty="0">
                <a:latin typeface="Century Gothic" panose="020B0502020202020204" pitchFamily="34" charset="0"/>
              </a:rPr>
              <a:t> of the molecules.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Changing the temperature of a gas, changes the pressure exerted by the gas.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pressure of a gas on a solid surface is caused by the impact </a:t>
            </a:r>
            <a:r>
              <a:rPr lang="en-GB" sz="1000" dirty="0">
                <a:latin typeface="Century Gothic" panose="020B0502020202020204" pitchFamily="34" charset="0"/>
              </a:rPr>
              <a:t>of the gas particles with the surface.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When a </a:t>
            </a:r>
            <a:r>
              <a:rPr lang="en-GB" sz="1000" b="1" dirty="0">
                <a:latin typeface="Century Gothic" panose="020B0502020202020204" pitchFamily="34" charset="0"/>
              </a:rPr>
              <a:t>gas is heated the particles gain kinetic energy </a:t>
            </a:r>
            <a:r>
              <a:rPr lang="en-GB" sz="1000" dirty="0">
                <a:latin typeface="Century Gothic" panose="020B0502020202020204" pitchFamily="34" charset="0"/>
              </a:rPr>
              <a:t>and so pressure increases.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EA2F279-BAD0-9244-8281-B300BF013C09}"/>
              </a:ext>
            </a:extLst>
          </p:cNvPr>
          <p:cNvSpPr txBox="1"/>
          <p:nvPr/>
        </p:nvSpPr>
        <p:spPr>
          <a:xfrm>
            <a:off x="2662708" y="5496115"/>
            <a:ext cx="318433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0" b="1" dirty="0">
                <a:latin typeface="Century Gothic" panose="020B0502020202020204" pitchFamily="34" charset="0"/>
              </a:rPr>
              <a:t>Particles in a Solid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Particles are arranged in a </a:t>
            </a:r>
            <a:r>
              <a:rPr lang="en-GB" sz="1050" b="1" dirty="0">
                <a:latin typeface="Century Gothic" panose="020B0502020202020204" pitchFamily="34" charset="0"/>
              </a:rPr>
              <a:t>regular structure</a:t>
            </a:r>
            <a:r>
              <a:rPr lang="en-GB" sz="1050" dirty="0">
                <a:latin typeface="Century Gothic" panose="020B0502020202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There are </a:t>
            </a:r>
            <a:r>
              <a:rPr lang="en-GB" sz="1050" b="1" dirty="0">
                <a:latin typeface="Century Gothic" panose="020B0502020202020204" pitchFamily="34" charset="0"/>
              </a:rPr>
              <a:t>strong forces of attraction </a:t>
            </a:r>
            <a:r>
              <a:rPr lang="en-GB" sz="1050" dirty="0">
                <a:latin typeface="Century Gothic" panose="020B0502020202020204" pitchFamily="34" charset="0"/>
              </a:rPr>
              <a:t>between the particles and they </a:t>
            </a:r>
            <a:r>
              <a:rPr lang="en-GB" sz="1050" b="1" dirty="0">
                <a:latin typeface="Century Gothic" panose="020B0502020202020204" pitchFamily="34" charset="0"/>
              </a:rPr>
              <a:t>vibrate about fixed positions.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When heated, </a:t>
            </a:r>
            <a:r>
              <a:rPr lang="en-GB" sz="1050" b="1" dirty="0">
                <a:latin typeface="Century Gothic" panose="020B0502020202020204" pitchFamily="34" charset="0"/>
              </a:rPr>
              <a:t>particles energy increases and vibrate more.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If the solid is heated up enough, it will melt.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6FA6A25-A4EE-5342-A280-EDEBC507B25D}"/>
              </a:ext>
            </a:extLst>
          </p:cNvPr>
          <p:cNvSpPr txBox="1"/>
          <p:nvPr/>
        </p:nvSpPr>
        <p:spPr>
          <a:xfrm>
            <a:off x="2669049" y="4175558"/>
            <a:ext cx="3150559" cy="1257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0" b="1" dirty="0">
                <a:latin typeface="Century Gothic" panose="020B0502020202020204" pitchFamily="34" charset="0"/>
              </a:rPr>
              <a:t>Particles in a Liquid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Weaker forces of attraction </a:t>
            </a:r>
            <a:r>
              <a:rPr lang="en-GB" sz="1100" dirty="0">
                <a:latin typeface="Century Gothic" panose="020B0502020202020204" pitchFamily="34" charset="0"/>
              </a:rPr>
              <a:t>between the particles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Not held together in a regular structure,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When heated</a:t>
            </a:r>
            <a:r>
              <a:rPr lang="en-GB" sz="1100" dirty="0">
                <a:latin typeface="Century Gothic" panose="020B0502020202020204" pitchFamily="34" charset="0"/>
              </a:rPr>
              <a:t>, particles obtain enough energy to </a:t>
            </a:r>
            <a:r>
              <a:rPr lang="en-GB" sz="1100" b="1" dirty="0">
                <a:latin typeface="Century Gothic" panose="020B0502020202020204" pitchFamily="34" charset="0"/>
              </a:rPr>
              <a:t>break forces of attraction and become a gas</a:t>
            </a:r>
            <a:r>
              <a:rPr lang="en-GB" sz="11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1D87077-BEB0-DA47-A459-C96FAC611D02}"/>
              </a:ext>
            </a:extLst>
          </p:cNvPr>
          <p:cNvSpPr txBox="1"/>
          <p:nvPr/>
        </p:nvSpPr>
        <p:spPr>
          <a:xfrm>
            <a:off x="5752593" y="5538842"/>
            <a:ext cx="342301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Increasing the Pressure of Gases (TRIPLE)</a:t>
            </a:r>
          </a:p>
          <a:p>
            <a:r>
              <a:rPr lang="en-GB" sz="1100" dirty="0">
                <a:latin typeface="Century Gothic" panose="020B0502020202020204" pitchFamily="34" charset="0"/>
              </a:rPr>
              <a:t>Doing work on a gas increases internal energy of the gas and causes an increase in temperature. E.G. if a tyre is inflated with a pump there would be work done so the internal energy of the gas increases which causes an increase of the temperature of the gas</a:t>
            </a:r>
            <a:r>
              <a:rPr lang="en-GB" sz="105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46C9F4C-2D89-1C40-86DA-7EC49B83C283}"/>
              </a:ext>
            </a:extLst>
          </p:cNvPr>
          <p:cNvSpPr/>
          <p:nvPr/>
        </p:nvSpPr>
        <p:spPr>
          <a:xfrm>
            <a:off x="2691446" y="4178408"/>
            <a:ext cx="3093869" cy="131241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2CF2A90-4E23-A846-AC5F-5B15F1C41253}"/>
              </a:ext>
            </a:extLst>
          </p:cNvPr>
          <p:cNvSpPr/>
          <p:nvPr/>
        </p:nvSpPr>
        <p:spPr>
          <a:xfrm>
            <a:off x="23928" y="344704"/>
            <a:ext cx="2646991" cy="30818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83ACCBB-1BF0-F848-AEA5-4D0C3F045DEE}"/>
              </a:ext>
            </a:extLst>
          </p:cNvPr>
          <p:cNvSpPr/>
          <p:nvPr/>
        </p:nvSpPr>
        <p:spPr>
          <a:xfrm>
            <a:off x="2695509" y="5493023"/>
            <a:ext cx="3084796" cy="13781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-25953" y="0"/>
            <a:ext cx="9144000" cy="351723"/>
            <a:chOff x="-25953" y="0"/>
            <a:chExt cx="9144000" cy="351723"/>
          </a:xfrm>
        </p:grpSpPr>
        <p:sp>
          <p:nvSpPr>
            <p:cNvPr id="59" name="Rectangle 58"/>
            <p:cNvSpPr/>
            <p:nvPr/>
          </p:nvSpPr>
          <p:spPr>
            <a:xfrm>
              <a:off x="-25953" y="0"/>
              <a:ext cx="9144000" cy="3517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P3 Knowledge Organiser – 4.3.1 – Particle model</a:t>
              </a: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36531" y="22437"/>
              <a:ext cx="324458" cy="324458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276" y="5205721"/>
            <a:ext cx="1234420" cy="11889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971" y="1795242"/>
            <a:ext cx="3064018" cy="1772305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B8C571B8-F5EC-EB47-94F0-D2DDF890794F}"/>
              </a:ext>
            </a:extLst>
          </p:cNvPr>
          <p:cNvSpPr txBox="1"/>
          <p:nvPr/>
        </p:nvSpPr>
        <p:spPr>
          <a:xfrm>
            <a:off x="5784491" y="1672131"/>
            <a:ext cx="3343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Changes in State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D87077-BEB0-DA47-A459-C96FAC611D02}"/>
              </a:ext>
            </a:extLst>
          </p:cNvPr>
          <p:cNvSpPr txBox="1"/>
          <p:nvPr/>
        </p:nvSpPr>
        <p:spPr>
          <a:xfrm>
            <a:off x="-10082" y="3431426"/>
            <a:ext cx="26727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Pressure in gases (TRIPLE)</a:t>
            </a:r>
          </a:p>
          <a:p>
            <a:r>
              <a:rPr lang="en-GB" sz="1050" dirty="0">
                <a:latin typeface="Century Gothic" panose="020B0502020202020204" pitchFamily="34" charset="0"/>
              </a:rPr>
              <a:t>Increasing the volume of a gas, at a constant temperature, leads to a decrease in pressure 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Constant = Pressure x Volume</a:t>
            </a:r>
          </a:p>
          <a:p>
            <a:pPr algn="ctr"/>
            <a:endParaRPr lang="en-GB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72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008b57-3869-4841-8903-9512bd1c11d5">
      <Terms xmlns="http://schemas.microsoft.com/office/infopath/2007/PartnerControls"/>
    </lcf76f155ced4ddcb4097134ff3c332f>
    <TaxCatchAll xmlns="7bd4f911-043d-484b-8ac4-945b498919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7F65C0F44584AA374706A346F9F52" ma:contentTypeVersion="15" ma:contentTypeDescription="Create a new document." ma:contentTypeScope="" ma:versionID="cdae2e6f49a91da88d62a48b7b9f301e">
  <xsd:schema xmlns:xsd="http://www.w3.org/2001/XMLSchema" xmlns:xs="http://www.w3.org/2001/XMLSchema" xmlns:p="http://schemas.microsoft.com/office/2006/metadata/properties" xmlns:ns2="c3008b57-3869-4841-8903-9512bd1c11d5" xmlns:ns3="7bd4f911-043d-484b-8ac4-945b49891986" targetNamespace="http://schemas.microsoft.com/office/2006/metadata/properties" ma:root="true" ma:fieldsID="5fbe44a068b96e9954872bfd115c792e" ns2:_="" ns3:_="">
    <xsd:import namespace="c3008b57-3869-4841-8903-9512bd1c11d5"/>
    <xsd:import namespace="7bd4f911-043d-484b-8ac4-945b4989198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8b57-3869-4841-8903-9512bd1c11d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6eebefc-da06-4060-b0ee-af1a38e99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4f911-043d-484b-8ac4-945b4989198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40f20e-cd8e-497c-a163-9e3d772496e6}" ma:internalName="TaxCatchAll" ma:showField="CatchAllData" ma:web="7bd4f911-043d-484b-8ac4-945b49891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70CB6D-3D7E-48C7-8B9F-6BA23A84362E}">
  <ds:schemaRefs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1750f323-e804-4e6c-b5cf-443d96d75ee6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9B74711-730B-4AB4-B395-5270528F6E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44A5D9-C903-40B9-9298-724B4A0BE83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3447</TotalTime>
  <Words>541</Words>
  <Application>Microsoft Office PowerPoint</Application>
  <PresentationFormat>On-screen Show (4:3)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Phillips</dc:creator>
  <cp:lastModifiedBy>David Kitley</cp:lastModifiedBy>
  <cp:revision>162</cp:revision>
  <cp:lastPrinted>2018-03-03T19:31:03Z</cp:lastPrinted>
  <dcterms:created xsi:type="dcterms:W3CDTF">2018-02-18T16:22:19Z</dcterms:created>
  <dcterms:modified xsi:type="dcterms:W3CDTF">2020-04-21T11:55:16Z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0x010100DEB7F65C0F44584AA374706A346F9F52</vt:lpwstr>
  </property>
  <property fmtid="{D5CDD505-2E9C-101B-9397-08002B2CF9AE}" pid="3" name="Order">
    <vt:r8>9224000</vt:r8>
  </property>
  <property fmtid="{D5CDD505-2E9C-101B-9397-08002B2CF9AE}" pid="4" name="MediaServiceImageTags">
    <vt:lpwstr/>
  </property>
</Properties>
</file>