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72" r:id="rId2"/>
    <p:sldId id="271"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94761"/>
  </p:normalViewPr>
  <p:slideViewPr>
    <p:cSldViewPr snapToGrid="0" snapToObjects="1">
      <p:cViewPr varScale="1">
        <p:scale>
          <a:sx n="69" d="100"/>
          <a:sy n="69" d="100"/>
        </p:scale>
        <p:origin x="1584" y="72"/>
      </p:cViewPr>
      <p:guideLst/>
    </p:cSldViewPr>
  </p:slideViewPr>
  <p:notesTextViewPr>
    <p:cViewPr>
      <p:scale>
        <a:sx n="20" d="100"/>
        <a:sy n="2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283BD9-A970-004D-B7C7-D6C725457E94}" type="datetimeFigureOut">
              <a:rPr lang="en-US" smtClean="0"/>
              <a:t>7/19/2019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0DFB57-8F38-9649-BE32-C8A0376FCA52}" type="slidenum">
              <a:rPr lang="en-US" smtClean="0"/>
              <a:t>‹#›</a:t>
            </a:fld>
            <a:endParaRPr lang="en-US"/>
          </a:p>
        </p:txBody>
      </p:sp>
    </p:spTree>
    <p:extLst>
      <p:ext uri="{BB962C8B-B14F-4D97-AF65-F5344CB8AC3E}">
        <p14:creationId xmlns:p14="http://schemas.microsoft.com/office/powerpoint/2010/main" val="726287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0DFB57-8F38-9649-BE32-C8A0376FCA52}" type="slidenum">
              <a:rPr lang="en-US" smtClean="0"/>
              <a:t>1</a:t>
            </a:fld>
            <a:endParaRPr lang="en-US"/>
          </a:p>
        </p:txBody>
      </p:sp>
    </p:spTree>
    <p:extLst>
      <p:ext uri="{BB962C8B-B14F-4D97-AF65-F5344CB8AC3E}">
        <p14:creationId xmlns:p14="http://schemas.microsoft.com/office/powerpoint/2010/main" val="1576766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0DFB57-8F38-9649-BE32-C8A0376FCA52}" type="slidenum">
              <a:rPr lang="en-US" smtClean="0"/>
              <a:t>2</a:t>
            </a:fld>
            <a:endParaRPr lang="en-US"/>
          </a:p>
        </p:txBody>
      </p:sp>
    </p:spTree>
    <p:extLst>
      <p:ext uri="{BB962C8B-B14F-4D97-AF65-F5344CB8AC3E}">
        <p14:creationId xmlns:p14="http://schemas.microsoft.com/office/powerpoint/2010/main" val="753026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917297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3917405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167500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4274290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1510970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337185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262496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174332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149790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3576272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F828CDE0-4E85-7B43-865B-945CF5070782}" type="datetimeFigureOut">
              <a:rPr lang="en-US" smtClean="0"/>
              <a:t>7/19/2019</a:t>
            </a:fld>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5B0C25AB-A835-7A4B-B339-AB2765284F38}" type="slidenum">
              <a:rPr lang="en-US" smtClean="0"/>
              <a:t>‹#›</a:t>
            </a:fld>
            <a:endParaRPr lang="en-US"/>
          </a:p>
        </p:txBody>
      </p:sp>
    </p:spTree>
    <p:extLst>
      <p:ext uri="{BB962C8B-B14F-4D97-AF65-F5344CB8AC3E}">
        <p14:creationId xmlns:p14="http://schemas.microsoft.com/office/powerpoint/2010/main" val="3040565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0967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image" Target="../media/image9.png"/><Relationship Id="rId10" Type="http://schemas.openxmlformats.org/officeDocument/2006/relationships/image" Target="../media/image13.gif"/><Relationship Id="rId4" Type="http://schemas.openxmlformats.org/officeDocument/2006/relationships/image" Target="../media/image8.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AB60271-E2CD-D345-9240-2FA98A3C8579}"/>
              </a:ext>
            </a:extLst>
          </p:cNvPr>
          <p:cNvGraphicFramePr>
            <a:graphicFrameLocks noGrp="1"/>
          </p:cNvGraphicFramePr>
          <p:nvPr>
            <p:extLst>
              <p:ext uri="{D42A27DB-BD31-4B8C-83A1-F6EECF244321}">
                <p14:modId xmlns:p14="http://schemas.microsoft.com/office/powerpoint/2010/main" val="72475121"/>
              </p:ext>
            </p:extLst>
          </p:nvPr>
        </p:nvGraphicFramePr>
        <p:xfrm>
          <a:off x="0" y="369332"/>
          <a:ext cx="9169951" cy="6488668"/>
        </p:xfrm>
        <a:graphic>
          <a:graphicData uri="http://schemas.openxmlformats.org/drawingml/2006/table">
            <a:tbl>
              <a:tblPr firstRow="1" bandRow="1">
                <a:tableStyleId>{5940675A-B579-460E-94D1-54222C63F5DA}</a:tableStyleId>
              </a:tblPr>
              <a:tblGrid>
                <a:gridCol w="3056650">
                  <a:extLst>
                    <a:ext uri="{9D8B030D-6E8A-4147-A177-3AD203B41FA5}">
                      <a16:colId xmlns:a16="http://schemas.microsoft.com/office/drawing/2014/main" val="1469860458"/>
                    </a:ext>
                  </a:extLst>
                </a:gridCol>
                <a:gridCol w="3140644">
                  <a:extLst>
                    <a:ext uri="{9D8B030D-6E8A-4147-A177-3AD203B41FA5}">
                      <a16:colId xmlns:a16="http://schemas.microsoft.com/office/drawing/2014/main" val="1764750521"/>
                    </a:ext>
                  </a:extLst>
                </a:gridCol>
                <a:gridCol w="2972657">
                  <a:extLst>
                    <a:ext uri="{9D8B030D-6E8A-4147-A177-3AD203B41FA5}">
                      <a16:colId xmlns:a16="http://schemas.microsoft.com/office/drawing/2014/main" val="20991255"/>
                    </a:ext>
                  </a:extLst>
                </a:gridCol>
              </a:tblGrid>
              <a:tr h="1234758">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Century Gothic" panose="020B0502020202020204" pitchFamily="34" charset="0"/>
                          <a:ea typeface="+mn-ea"/>
                          <a:cs typeface="+mn-cs"/>
                        </a:rPr>
                        <a:t>The Structure of an Atom </a:t>
                      </a:r>
                      <a:endParaRPr lang="en-GB" sz="1200" dirty="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Atoms </a:t>
                      </a:r>
                      <a:r>
                        <a:rPr lang="en-GB" sz="1200" kern="1200" dirty="0" smtClean="0">
                          <a:solidFill>
                            <a:schemeClr val="tx1"/>
                          </a:solidFill>
                          <a:effectLst/>
                          <a:latin typeface="Century Gothic" panose="020B0502020202020204" pitchFamily="34" charset="0"/>
                          <a:ea typeface="+mn-ea"/>
                          <a:cs typeface="+mn-cs"/>
                        </a:rPr>
                        <a:t>have </a:t>
                      </a:r>
                      <a:r>
                        <a:rPr lang="en-GB" sz="1200" kern="1200" dirty="0">
                          <a:solidFill>
                            <a:schemeClr val="tx1"/>
                          </a:solidFill>
                          <a:effectLst/>
                          <a:latin typeface="Century Gothic" panose="020B0502020202020204" pitchFamily="34" charset="0"/>
                          <a:ea typeface="+mn-ea"/>
                          <a:cs typeface="+mn-cs"/>
                        </a:rPr>
                        <a:t>a radius of about 1×10</a:t>
                      </a:r>
                      <a:r>
                        <a:rPr lang="en-GB" sz="1200" kern="1200" baseline="30000" dirty="0">
                          <a:solidFill>
                            <a:schemeClr val="tx1"/>
                          </a:solidFill>
                          <a:effectLst/>
                          <a:latin typeface="Century Gothic" panose="020B0502020202020204" pitchFamily="34" charset="0"/>
                          <a:ea typeface="+mn-ea"/>
                          <a:cs typeface="+mn-cs"/>
                        </a:rPr>
                        <a:t>-10</a:t>
                      </a:r>
                      <a:r>
                        <a:rPr lang="en-GB" sz="1200" kern="1200" dirty="0">
                          <a:solidFill>
                            <a:schemeClr val="tx1"/>
                          </a:solidFill>
                          <a:effectLst/>
                          <a:latin typeface="Century Gothic" panose="020B0502020202020204" pitchFamily="34" charset="0"/>
                          <a:ea typeface="+mn-ea"/>
                          <a:cs typeface="+mn-cs"/>
                        </a:rPr>
                        <a:t>m. </a:t>
                      </a:r>
                      <a:endParaRPr lang="en-GB" sz="1200" dirty="0">
                        <a:latin typeface="Century Gothic" panose="020B0502020202020204" pitchFamily="34" charset="0"/>
                      </a:endParaRPr>
                    </a:p>
                  </a:txBody>
                  <a:tcPr>
                    <a:lnL w="762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Century Gothic" panose="020B0502020202020204" pitchFamily="34" charset="0"/>
                          <a:ea typeface="+mn-ea"/>
                          <a:cs typeface="+mn-cs"/>
                        </a:rPr>
                        <a:t>In an atom the number of electrons is equal to the number of protons in the nucleus and atoms have no overall electrical charge. </a:t>
                      </a:r>
                      <a:endParaRPr lang="en-GB" sz="1200" kern="1200" dirty="0">
                        <a:solidFill>
                          <a:schemeClr val="tx1"/>
                        </a:solidFill>
                        <a:effectLst/>
                        <a:latin typeface="Century Gothic" panose="020B0502020202020204" pitchFamily="34" charset="0"/>
                        <a:ea typeface="+mn-ea"/>
                        <a:cs typeface="+mn-cs"/>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rowSpan="4">
                  <a:txBody>
                    <a:bodyPr/>
                    <a:lstStyle/>
                    <a:p>
                      <a:pPr algn="just" rtl="0" latinLnBrk="0"/>
                      <a:r>
                        <a:rPr lang="en-GB" sz="1100" b="1" i="0" kern="1200" dirty="0">
                          <a:solidFill>
                            <a:schemeClr val="tx1"/>
                          </a:solidFill>
                          <a:effectLst/>
                          <a:latin typeface="Century Gothic" panose="020B0502020202020204" pitchFamily="34" charset="0"/>
                          <a:ea typeface="+mn-ea"/>
                          <a:cs typeface="+mn-cs"/>
                        </a:rPr>
                        <a:t>Development of the Model of the Atom</a:t>
                      </a:r>
                      <a:endParaRPr lang="en-GB" sz="1100" b="0" i="0" kern="1200" dirty="0">
                        <a:solidFill>
                          <a:schemeClr val="tx1"/>
                        </a:solidFill>
                        <a:effectLst/>
                        <a:latin typeface="Century Gothic" panose="020B0502020202020204" pitchFamily="34" charset="0"/>
                        <a:ea typeface="+mn-ea"/>
                        <a:cs typeface="+mn-cs"/>
                      </a:endParaRPr>
                    </a:p>
                    <a:p>
                      <a:pPr marL="171450" indent="-171450" algn="l" rtl="0" latinLnBrk="0">
                        <a:buFont typeface="Arial" panose="020B0604020202020204" pitchFamily="34" charset="0"/>
                        <a:buChar char="•"/>
                      </a:pPr>
                      <a:r>
                        <a:rPr lang="en-GB" sz="1200" b="0" i="0" kern="1200" dirty="0">
                          <a:solidFill>
                            <a:schemeClr val="tx1"/>
                          </a:solidFill>
                          <a:effectLst/>
                          <a:latin typeface="Century Gothic" panose="020B0502020202020204" pitchFamily="34" charset="0"/>
                          <a:ea typeface="+mn-ea"/>
                          <a:cs typeface="+mn-cs"/>
                        </a:rPr>
                        <a:t>Dalton suggested that atoms were tiny spheres that could not be divided. </a:t>
                      </a:r>
                      <a:endParaRPr lang="en-GB" sz="1200" b="0" i="0" kern="1200" dirty="0" smtClean="0">
                        <a:solidFill>
                          <a:schemeClr val="tx1"/>
                        </a:solidFill>
                        <a:effectLst/>
                        <a:latin typeface="Century Gothic" panose="020B0502020202020204" pitchFamily="34" charset="0"/>
                        <a:ea typeface="+mn-ea"/>
                        <a:cs typeface="+mn-cs"/>
                      </a:endParaRPr>
                    </a:p>
                    <a:p>
                      <a:pPr marL="171450" indent="-171450" algn="l" rtl="0" latinLnBrk="0">
                        <a:buFont typeface="Arial" panose="020B0604020202020204" pitchFamily="34" charset="0"/>
                        <a:buChar char="•"/>
                      </a:pPr>
                      <a:r>
                        <a:rPr lang="en-GB" sz="1200" b="0" i="0" kern="1200" dirty="0" smtClean="0">
                          <a:solidFill>
                            <a:schemeClr val="tx1"/>
                          </a:solidFill>
                          <a:effectLst/>
                          <a:latin typeface="Century Gothic" panose="020B0502020202020204" pitchFamily="34" charset="0"/>
                          <a:ea typeface="+mn-ea"/>
                          <a:cs typeface="+mn-cs"/>
                        </a:rPr>
                        <a:t>JJ </a:t>
                      </a:r>
                      <a:r>
                        <a:rPr lang="en-GB" sz="1200" b="0" i="0" kern="1200" dirty="0">
                          <a:solidFill>
                            <a:schemeClr val="tx1"/>
                          </a:solidFill>
                          <a:effectLst/>
                          <a:latin typeface="Century Gothic" panose="020B0502020202020204" pitchFamily="34" charset="0"/>
                          <a:ea typeface="+mn-ea"/>
                          <a:cs typeface="+mn-cs"/>
                        </a:rPr>
                        <a:t>Thompson then discovered the electron.  He also suggested the Plum Pudding Model. </a:t>
                      </a:r>
                      <a:endParaRPr lang="en-GB" sz="1200" b="0" i="0" kern="1200" dirty="0" smtClean="0">
                        <a:solidFill>
                          <a:schemeClr val="tx1"/>
                        </a:solidFill>
                        <a:effectLst/>
                        <a:latin typeface="Century Gothic" panose="020B0502020202020204" pitchFamily="34" charset="0"/>
                        <a:ea typeface="+mn-ea"/>
                        <a:cs typeface="+mn-cs"/>
                      </a:endParaRPr>
                    </a:p>
                    <a:p>
                      <a:pPr marL="171450" indent="-171450" algn="l" rtl="0" latinLnBrk="0">
                        <a:buFont typeface="Arial" panose="020B0604020202020204" pitchFamily="34" charset="0"/>
                        <a:buChar char="•"/>
                      </a:pPr>
                      <a:r>
                        <a:rPr lang="en-GB" sz="1200" b="0" i="0" kern="1200" dirty="0" smtClean="0">
                          <a:solidFill>
                            <a:schemeClr val="tx1"/>
                          </a:solidFill>
                          <a:effectLst/>
                          <a:latin typeface="Century Gothic" panose="020B0502020202020204" pitchFamily="34" charset="0"/>
                          <a:ea typeface="+mn-ea"/>
                          <a:cs typeface="+mn-cs"/>
                        </a:rPr>
                        <a:t>Then </a:t>
                      </a:r>
                      <a:r>
                        <a:rPr lang="en-GB" sz="1200" b="0" i="0" kern="1200" dirty="0">
                          <a:solidFill>
                            <a:schemeClr val="tx1"/>
                          </a:solidFill>
                          <a:effectLst/>
                          <a:latin typeface="Century Gothic" panose="020B0502020202020204" pitchFamily="34" charset="0"/>
                          <a:ea typeface="+mn-ea"/>
                          <a:cs typeface="+mn-cs"/>
                        </a:rPr>
                        <a:t>due to results from the alpha particle scattering experiment the nuclear model of the atom was suggested. </a:t>
                      </a:r>
                      <a:endParaRPr lang="en-GB" sz="1200" b="0" i="0" kern="1200" dirty="0" smtClean="0">
                        <a:solidFill>
                          <a:schemeClr val="tx1"/>
                        </a:solidFill>
                        <a:effectLst/>
                        <a:latin typeface="Century Gothic" panose="020B0502020202020204" pitchFamily="34" charset="0"/>
                        <a:ea typeface="+mn-ea"/>
                        <a:cs typeface="+mn-cs"/>
                      </a:endParaRPr>
                    </a:p>
                    <a:p>
                      <a:pPr marL="171450" indent="-171450" algn="l" rtl="0" latinLnBrk="0">
                        <a:buFont typeface="Arial" panose="020B0604020202020204" pitchFamily="34" charset="0"/>
                        <a:buChar char="•"/>
                      </a:pPr>
                      <a:r>
                        <a:rPr lang="en-GB" sz="1200" b="0" i="0" kern="1200" dirty="0" smtClean="0">
                          <a:solidFill>
                            <a:schemeClr val="tx1"/>
                          </a:solidFill>
                          <a:effectLst/>
                          <a:latin typeface="Century Gothic" panose="020B0502020202020204" pitchFamily="34" charset="0"/>
                          <a:ea typeface="+mn-ea"/>
                          <a:cs typeface="+mn-cs"/>
                        </a:rPr>
                        <a:t>Niels </a:t>
                      </a:r>
                      <a:r>
                        <a:rPr lang="en-GB" sz="1200" b="0" i="0" kern="1200" dirty="0">
                          <a:solidFill>
                            <a:schemeClr val="tx1"/>
                          </a:solidFill>
                          <a:effectLst/>
                          <a:latin typeface="Century Gothic" panose="020B0502020202020204" pitchFamily="34" charset="0"/>
                          <a:ea typeface="+mn-ea"/>
                          <a:cs typeface="+mn-cs"/>
                        </a:rPr>
                        <a:t>Bohr </a:t>
                      </a:r>
                      <a:r>
                        <a:rPr lang="en-GB" sz="1200" b="0" i="0" kern="1200" dirty="0" smtClean="0">
                          <a:solidFill>
                            <a:schemeClr val="tx1"/>
                          </a:solidFill>
                          <a:effectLst/>
                          <a:latin typeface="Century Gothic" panose="020B0502020202020204" pitchFamily="34" charset="0"/>
                          <a:ea typeface="+mn-ea"/>
                          <a:cs typeface="+mn-cs"/>
                        </a:rPr>
                        <a:t>suggested that </a:t>
                      </a:r>
                      <a:r>
                        <a:rPr lang="en-GB" sz="1200" b="0" i="0" kern="1200" dirty="0">
                          <a:solidFill>
                            <a:schemeClr val="tx1"/>
                          </a:solidFill>
                          <a:effectLst/>
                          <a:latin typeface="Century Gothic" panose="020B0502020202020204" pitchFamily="34" charset="0"/>
                          <a:ea typeface="+mn-ea"/>
                          <a:cs typeface="+mn-cs"/>
                        </a:rPr>
                        <a:t>electrons orbit the nucleus at specific distances and then James Chadwick proved the existence of neutrons.</a:t>
                      </a:r>
                    </a:p>
                  </a:txBody>
                  <a:tcPr>
                    <a:lnL w="5715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720770"/>
                  </a:ext>
                </a:extLst>
              </a:tr>
              <a:tr h="1462213">
                <a:tc vMerge="1">
                  <a:txBody>
                    <a:bodyPr/>
                    <a:lstStyle/>
                    <a:p>
                      <a:endParaRPr 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000" dirty="0">
                        <a:latin typeface="Century Gothic" panose="020B0502020202020204" pitchFamily="34"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192519700"/>
                  </a:ext>
                </a:extLst>
              </a:tr>
              <a:tr h="184207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Century Gothic" panose="020B0502020202020204" pitchFamily="34" charset="0"/>
                          <a:ea typeface="+mn-ea"/>
                          <a:cs typeface="+mn-cs"/>
                        </a:rPr>
                        <a:t>Mass Number and Atomic </a:t>
                      </a:r>
                      <a:r>
                        <a:rPr lang="en-GB" sz="1200" b="1" kern="1200" dirty="0" smtClean="0">
                          <a:solidFill>
                            <a:schemeClr val="tx1"/>
                          </a:solidFill>
                          <a:effectLst/>
                          <a:latin typeface="Century Gothic" panose="020B0502020202020204" pitchFamily="34" charset="0"/>
                          <a:ea typeface="+mn-ea"/>
                          <a:cs typeface="+mn-cs"/>
                        </a:rPr>
                        <a:t>Number</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200" dirty="0">
                        <a:latin typeface="Century Gothic" panose="020B0502020202020204" pitchFamily="34" charset="0"/>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latin typeface="Century Gothic" panose="020B0502020202020204" pitchFamily="34" charset="0"/>
                        </a:rPr>
                        <a:t>The atomic mass is the total number of protons and  number of neutrons.</a:t>
                      </a:r>
                      <a:endParaRPr lang="en-GB" sz="1200" kern="1200" dirty="0" smtClean="0">
                        <a:solidFill>
                          <a:schemeClr val="tx1"/>
                        </a:solidFill>
                        <a:effectLst/>
                        <a:latin typeface="Century Gothic" panose="020B0502020202020204" pitchFamily="34" charset="0"/>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latin typeface="Century Gothic" panose="020B0502020202020204" pitchFamily="34" charset="0"/>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smtClean="0">
                        <a:latin typeface="Century Gothic" panose="020B0502020202020204" pitchFamily="34" charset="0"/>
                      </a:endParaRPr>
                    </a:p>
                    <a:p>
                      <a:pPr marL="171450" marR="0" lvl="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latin typeface="Century Gothic" panose="020B0502020202020204" pitchFamily="34" charset="0"/>
                        </a:rPr>
                        <a:t>Atomic number is the number of protons in an atom </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smtClean="0">
                        <a:solidFill>
                          <a:schemeClr val="tx1"/>
                        </a:solidFill>
                        <a:effectLst/>
                        <a:latin typeface="Century Gothic" panose="020B0502020202020204" pitchFamily="34" charset="0"/>
                        <a:ea typeface="+mn-ea"/>
                        <a:cs typeface="+mn-cs"/>
                      </a:endParaRPr>
                    </a:p>
                  </a:txBody>
                  <a:tcPr>
                    <a:lnL w="762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endParaRPr lang="en-US" dirty="0"/>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vMerge="1">
                  <a:txBody>
                    <a:bodyPr/>
                    <a:lstStyle/>
                    <a:p>
                      <a:pPr algn="just" rtl="0" latinLnBrk="0"/>
                      <a:endParaRPr lang="en-GB" sz="1000" b="0" i="0" kern="1200" dirty="0">
                        <a:solidFill>
                          <a:schemeClr val="tx1"/>
                        </a:solidFill>
                        <a:effectLst/>
                        <a:latin typeface="Century Gothic" panose="020B0502020202020204" pitchFamily="34" charset="0"/>
                        <a:ea typeface="+mn-ea"/>
                        <a:cs typeface="+mn-cs"/>
                      </a:endParaRPr>
                    </a:p>
                  </a:txBody>
                  <a:tcPr>
                    <a:lnL w="5715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7871764"/>
                  </a:ext>
                </a:extLst>
              </a:tr>
              <a:tr h="194961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dirty="0" smtClean="0">
                          <a:latin typeface="Century Gothic" panose="020B0502020202020204" pitchFamily="34" charset="0"/>
                        </a:rPr>
                        <a:t>Ions</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Century Gothic" panose="020B0502020202020204" pitchFamily="34" charset="0"/>
                          <a:ea typeface="+mn-ea"/>
                          <a:cs typeface="+mn-cs"/>
                        </a:rPr>
                        <a:t>A positive ion can be created is an atom loses one or more electrons.  </a:t>
                      </a:r>
                      <a:endParaRPr lang="en-US" sz="1200" dirty="0">
                        <a:latin typeface="Century Gothic" panose="020B0502020202020204" pitchFamily="34" charset="0"/>
                      </a:endParaRPr>
                    </a:p>
                  </a:txBody>
                  <a:tcPr>
                    <a:lnL w="762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dirty="0" smtClean="0">
                          <a:latin typeface="Century Gothic" panose="020B0502020202020204" pitchFamily="34" charset="0"/>
                        </a:rPr>
                        <a:t>Isotopes</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effectLst/>
                          <a:latin typeface="Century Gothic" panose="020B0502020202020204" pitchFamily="34" charset="0"/>
                          <a:ea typeface="+mn-ea"/>
                          <a:cs typeface="+mn-cs"/>
                        </a:rPr>
                        <a:t>An isotope is an atom of the same element with a different number of neutrons.</a:t>
                      </a:r>
                      <a:endParaRPr lang="en-US" sz="1200" dirty="0">
                        <a:latin typeface="Century Gothic" panose="020B0502020202020204" pitchFamily="34"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vMerge="1">
                  <a:txBody>
                    <a:bodyPr/>
                    <a:lstStyle/>
                    <a:p>
                      <a:pPr algn="just" rtl="0" latinLnBrk="0"/>
                      <a:endParaRPr lang="en-GB" sz="1000" b="0" i="0" kern="1200" dirty="0">
                        <a:solidFill>
                          <a:schemeClr val="tx1"/>
                        </a:solidFill>
                        <a:effectLst/>
                        <a:latin typeface="+mn-lt"/>
                        <a:ea typeface="+mn-ea"/>
                        <a:cs typeface="+mn-cs"/>
                      </a:endParaRPr>
                    </a:p>
                  </a:txBody>
                  <a:tcPr>
                    <a:lnL w="5715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5671619"/>
                  </a:ext>
                </a:extLst>
              </a:tr>
            </a:tbl>
          </a:graphicData>
        </a:graphic>
      </p:graphicFrame>
      <p:grpSp>
        <p:nvGrpSpPr>
          <p:cNvPr id="11" name="Group 10"/>
          <p:cNvGrpSpPr/>
          <p:nvPr/>
        </p:nvGrpSpPr>
        <p:grpSpPr>
          <a:xfrm>
            <a:off x="-25953" y="0"/>
            <a:ext cx="9144000" cy="351723"/>
            <a:chOff x="-25953" y="0"/>
            <a:chExt cx="9144000" cy="351723"/>
          </a:xfrm>
        </p:grpSpPr>
        <p:sp>
          <p:nvSpPr>
            <p:cNvPr id="12" name="Rectangle 11"/>
            <p:cNvSpPr/>
            <p:nvPr/>
          </p:nvSpPr>
          <p:spPr>
            <a:xfrm>
              <a:off x="-25953" y="0"/>
              <a:ext cx="9144000" cy="35172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latin typeface="Century Gothic" panose="020B0502020202020204" pitchFamily="34" charset="0"/>
                </a:rPr>
                <a:t>P4 </a:t>
              </a:r>
              <a:r>
                <a:rPr lang="en-GB" b="1" dirty="0">
                  <a:solidFill>
                    <a:schemeClr val="tx1"/>
                  </a:solidFill>
                  <a:latin typeface="Century Gothic" panose="020B0502020202020204" pitchFamily="34" charset="0"/>
                </a:rPr>
                <a:t>Knowledge Organiser </a:t>
              </a:r>
              <a:r>
                <a:rPr lang="en-GB" b="1" dirty="0" smtClean="0">
                  <a:solidFill>
                    <a:schemeClr val="tx1"/>
                  </a:solidFill>
                  <a:latin typeface="Century Gothic" panose="020B0502020202020204" pitchFamily="34" charset="0"/>
                </a:rPr>
                <a:t>– </a:t>
              </a:r>
              <a:r>
                <a:rPr lang="en-GB" b="1" dirty="0" smtClean="0">
                  <a:solidFill>
                    <a:schemeClr val="tx1"/>
                  </a:solidFill>
                  <a:latin typeface="Century Gothic" panose="020B0502020202020204" pitchFamily="34" charset="0"/>
                </a:rPr>
                <a:t>4.4.1 </a:t>
              </a:r>
              <a:r>
                <a:rPr lang="en-GB" b="1" dirty="0" smtClean="0">
                  <a:solidFill>
                    <a:schemeClr val="tx1"/>
                  </a:solidFill>
                  <a:latin typeface="Century Gothic" panose="020B0502020202020204" pitchFamily="34" charset="0"/>
                </a:rPr>
                <a:t>– </a:t>
              </a:r>
              <a:r>
                <a:rPr lang="en-GB" b="1" dirty="0" smtClean="0">
                  <a:solidFill>
                    <a:schemeClr val="tx1"/>
                  </a:solidFill>
                  <a:latin typeface="Century Gothic" panose="020B0502020202020204" pitchFamily="34" charset="0"/>
                </a:rPr>
                <a:t>Atomic structure</a:t>
              </a:r>
              <a:endParaRPr lang="en-GB" b="1" dirty="0">
                <a:solidFill>
                  <a:schemeClr val="tx1"/>
                </a:solidFill>
                <a:latin typeface="Century Gothic" panose="020B0502020202020204" pitchFamily="34" charset="0"/>
              </a:endParaRPr>
            </a:p>
          </p:txBody>
        </p:sp>
        <p:pic>
          <p:nvPicPr>
            <p:cNvPr id="13" name="Picture 12"/>
            <p:cNvPicPr>
              <a:picLocks noChangeAspect="1"/>
            </p:cNvPicPr>
            <p:nvPr/>
          </p:nvPicPr>
          <p:blipFill>
            <a:blip r:embed="rId3"/>
            <a:stretch>
              <a:fillRect/>
            </a:stretch>
          </p:blipFill>
          <p:spPr>
            <a:xfrm>
              <a:off x="8636531" y="22437"/>
              <a:ext cx="324458" cy="324458"/>
            </a:xfrm>
            <a:prstGeom prst="rect">
              <a:avLst/>
            </a:prstGeom>
          </p:spPr>
        </p:pic>
      </p:gr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266" y="1142402"/>
            <a:ext cx="2814768" cy="1753198"/>
          </a:xfrm>
          <a:prstGeom prst="rect">
            <a:avLst/>
          </a:prstGeom>
        </p:spPr>
      </p:pic>
      <p:pic>
        <p:nvPicPr>
          <p:cNvPr id="5" name="Picture 4"/>
          <p:cNvPicPr>
            <a:picLocks noChangeAspect="1"/>
          </p:cNvPicPr>
          <p:nvPr/>
        </p:nvPicPr>
        <p:blipFill>
          <a:blip r:embed="rId5"/>
          <a:stretch>
            <a:fillRect/>
          </a:stretch>
        </p:blipFill>
        <p:spPr>
          <a:xfrm>
            <a:off x="3172691" y="1735017"/>
            <a:ext cx="2943836" cy="1285273"/>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2691" y="3214255"/>
            <a:ext cx="2901456" cy="1503940"/>
          </a:xfrm>
          <a:prstGeom prst="rect">
            <a:avLst/>
          </a:prstGeom>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6840" y="5578505"/>
            <a:ext cx="2378652" cy="1125896"/>
          </a:xfrm>
          <a:prstGeom prst="rect">
            <a:avLst/>
          </a:prstGeom>
        </p:spPr>
      </p:pic>
      <p:pic>
        <p:nvPicPr>
          <p:cNvPr id="14" name="Picture 13"/>
          <p:cNvPicPr>
            <a:picLocks noChangeAspect="1"/>
          </p:cNvPicPr>
          <p:nvPr/>
        </p:nvPicPr>
        <p:blipFill>
          <a:blip r:embed="rId8"/>
          <a:stretch>
            <a:fillRect/>
          </a:stretch>
        </p:blipFill>
        <p:spPr>
          <a:xfrm>
            <a:off x="3850060" y="5500896"/>
            <a:ext cx="2224087" cy="1281113"/>
          </a:xfrm>
          <a:prstGeom prst="rect">
            <a:avLst/>
          </a:prstGeom>
        </p:spPr>
      </p:pic>
      <p:graphicFrame>
        <p:nvGraphicFramePr>
          <p:cNvPr id="15" name="Table 14"/>
          <p:cNvGraphicFramePr>
            <a:graphicFrameLocks noGrp="1"/>
          </p:cNvGraphicFramePr>
          <p:nvPr>
            <p:extLst>
              <p:ext uri="{D42A27DB-BD31-4B8C-83A1-F6EECF244321}">
                <p14:modId xmlns:p14="http://schemas.microsoft.com/office/powerpoint/2010/main" val="805177537"/>
              </p:ext>
            </p:extLst>
          </p:nvPr>
        </p:nvGraphicFramePr>
        <p:xfrm>
          <a:off x="6234962" y="3599019"/>
          <a:ext cx="2883086" cy="3215824"/>
        </p:xfrm>
        <a:graphic>
          <a:graphicData uri="http://schemas.openxmlformats.org/drawingml/2006/table">
            <a:tbl>
              <a:tblPr firstRow="1" bandRow="1">
                <a:tableStyleId>{5C22544A-7EE6-4342-B048-85BDC9FD1C3A}</a:tableStyleId>
              </a:tblPr>
              <a:tblGrid>
                <a:gridCol w="1441543">
                  <a:extLst>
                    <a:ext uri="{9D8B030D-6E8A-4147-A177-3AD203B41FA5}">
                      <a16:colId xmlns:a16="http://schemas.microsoft.com/office/drawing/2014/main" val="2905750896"/>
                    </a:ext>
                  </a:extLst>
                </a:gridCol>
                <a:gridCol w="1441543">
                  <a:extLst>
                    <a:ext uri="{9D8B030D-6E8A-4147-A177-3AD203B41FA5}">
                      <a16:colId xmlns:a16="http://schemas.microsoft.com/office/drawing/2014/main" val="721312388"/>
                    </a:ext>
                  </a:extLst>
                </a:gridCol>
              </a:tblGrid>
              <a:tr h="621076">
                <a:tc>
                  <a:txBody>
                    <a:bodyPr/>
                    <a:lstStyle/>
                    <a:p>
                      <a:r>
                        <a:rPr lang="en-GB" sz="1600" dirty="0" smtClean="0"/>
                        <a:t>Nuclear</a:t>
                      </a:r>
                      <a:r>
                        <a:rPr lang="en-GB" sz="1600" baseline="0" dirty="0" smtClean="0"/>
                        <a:t> model</a:t>
                      </a:r>
                      <a:endParaRPr lang="en-GB" sz="1600" dirty="0"/>
                    </a:p>
                  </a:txBody>
                  <a:tcPr/>
                </a:tc>
                <a:tc>
                  <a:txBody>
                    <a:bodyPr/>
                    <a:lstStyle/>
                    <a:p>
                      <a:r>
                        <a:rPr lang="en-GB" sz="1600" dirty="0" smtClean="0"/>
                        <a:t>Plum pudding</a:t>
                      </a:r>
                      <a:endParaRPr lang="en-GB" sz="1600" dirty="0"/>
                    </a:p>
                  </a:txBody>
                  <a:tcPr/>
                </a:tc>
                <a:extLst>
                  <a:ext uri="{0D108BD9-81ED-4DB2-BD59-A6C34878D82A}">
                    <a16:rowId xmlns:a16="http://schemas.microsoft.com/office/drawing/2014/main" val="2602455569"/>
                  </a:ext>
                </a:extLst>
              </a:tr>
              <a:tr h="621076">
                <a:tc>
                  <a:txBody>
                    <a:bodyPr/>
                    <a:lstStyle/>
                    <a:p>
                      <a:r>
                        <a:rPr lang="en-GB" sz="1400" dirty="0" smtClean="0"/>
                        <a:t>Protons in nucleus</a:t>
                      </a:r>
                      <a:endParaRPr lang="en-GB" sz="1400" dirty="0"/>
                    </a:p>
                  </a:txBody>
                  <a:tcPr/>
                </a:tc>
                <a:tc>
                  <a:txBody>
                    <a:bodyPr/>
                    <a:lstStyle/>
                    <a:p>
                      <a:r>
                        <a:rPr lang="en-GB" sz="1400" dirty="0" smtClean="0"/>
                        <a:t>Positive ball of charge</a:t>
                      </a:r>
                      <a:endParaRPr lang="en-GB" sz="1400" dirty="0"/>
                    </a:p>
                  </a:txBody>
                  <a:tcPr/>
                </a:tc>
                <a:extLst>
                  <a:ext uri="{0D108BD9-81ED-4DB2-BD59-A6C34878D82A}">
                    <a16:rowId xmlns:a16="http://schemas.microsoft.com/office/drawing/2014/main" val="2113128607"/>
                  </a:ext>
                </a:extLst>
              </a:tr>
              <a:tr h="621076">
                <a:tc>
                  <a:txBody>
                    <a:bodyPr/>
                    <a:lstStyle/>
                    <a:p>
                      <a:r>
                        <a:rPr lang="en-GB" sz="1400" dirty="0" smtClean="0"/>
                        <a:t>Electrons in shells</a:t>
                      </a:r>
                      <a:endParaRPr lang="en-GB" sz="1400" dirty="0"/>
                    </a:p>
                  </a:txBody>
                  <a:tcPr/>
                </a:tc>
                <a:tc>
                  <a:txBody>
                    <a:bodyPr/>
                    <a:lstStyle/>
                    <a:p>
                      <a:r>
                        <a:rPr lang="en-GB" sz="1400" dirty="0" smtClean="0"/>
                        <a:t>Electrons randomly scattered</a:t>
                      </a:r>
                      <a:endParaRPr lang="en-GB" sz="1400" dirty="0"/>
                    </a:p>
                  </a:txBody>
                  <a:tcPr/>
                </a:tc>
                <a:extLst>
                  <a:ext uri="{0D108BD9-81ED-4DB2-BD59-A6C34878D82A}">
                    <a16:rowId xmlns:a16="http://schemas.microsoft.com/office/drawing/2014/main" val="298777921"/>
                  </a:ext>
                </a:extLst>
              </a:tr>
              <a:tr h="621076">
                <a:tc>
                  <a:txBody>
                    <a:bodyPr/>
                    <a:lstStyle/>
                    <a:p>
                      <a:r>
                        <a:rPr lang="en-GB" sz="1400" dirty="0" smtClean="0"/>
                        <a:t>Neutrons in nucleus </a:t>
                      </a:r>
                      <a:endParaRPr lang="en-GB" sz="1400" dirty="0"/>
                    </a:p>
                  </a:txBody>
                  <a:tcPr/>
                </a:tc>
                <a:tc>
                  <a:txBody>
                    <a:bodyPr/>
                    <a:lstStyle/>
                    <a:p>
                      <a:r>
                        <a:rPr lang="en-GB" sz="1400" dirty="0" smtClean="0"/>
                        <a:t>No neutrons</a:t>
                      </a:r>
                      <a:endParaRPr lang="en-GB" sz="1400" dirty="0"/>
                    </a:p>
                  </a:txBody>
                  <a:tcPr/>
                </a:tc>
                <a:extLst>
                  <a:ext uri="{0D108BD9-81ED-4DB2-BD59-A6C34878D82A}">
                    <a16:rowId xmlns:a16="http://schemas.microsoft.com/office/drawing/2014/main" val="1907196517"/>
                  </a:ext>
                </a:extLst>
              </a:tr>
              <a:tr h="621076">
                <a:tc>
                  <a:txBody>
                    <a:bodyPr/>
                    <a:lstStyle/>
                    <a:p>
                      <a:r>
                        <a:rPr lang="en-GB" sz="1400" dirty="0" smtClean="0"/>
                        <a:t>Nucleus present</a:t>
                      </a:r>
                      <a:endParaRPr lang="en-GB" sz="1400" dirty="0"/>
                    </a:p>
                  </a:txBody>
                  <a:tcPr/>
                </a:tc>
                <a:tc>
                  <a:txBody>
                    <a:bodyPr/>
                    <a:lstStyle/>
                    <a:p>
                      <a:r>
                        <a:rPr lang="en-GB" sz="1400" dirty="0" smtClean="0"/>
                        <a:t>No Nucleus</a:t>
                      </a:r>
                      <a:endParaRPr lang="en-GB" sz="1400" dirty="0"/>
                    </a:p>
                  </a:txBody>
                  <a:tcPr/>
                </a:tc>
                <a:extLst>
                  <a:ext uri="{0D108BD9-81ED-4DB2-BD59-A6C34878D82A}">
                    <a16:rowId xmlns:a16="http://schemas.microsoft.com/office/drawing/2014/main" val="3819849153"/>
                  </a:ext>
                </a:extLst>
              </a:tr>
            </a:tbl>
          </a:graphicData>
        </a:graphic>
      </p:graphicFrame>
    </p:spTree>
    <p:extLst>
      <p:ext uri="{BB962C8B-B14F-4D97-AF65-F5344CB8AC3E}">
        <p14:creationId xmlns:p14="http://schemas.microsoft.com/office/powerpoint/2010/main" val="786536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AB60271-E2CD-D345-9240-2FA98A3C8579}"/>
              </a:ext>
            </a:extLst>
          </p:cNvPr>
          <p:cNvGraphicFramePr>
            <a:graphicFrameLocks noGrp="1"/>
          </p:cNvGraphicFramePr>
          <p:nvPr>
            <p:extLst>
              <p:ext uri="{D42A27DB-BD31-4B8C-83A1-F6EECF244321}">
                <p14:modId xmlns:p14="http://schemas.microsoft.com/office/powerpoint/2010/main" val="992422545"/>
              </p:ext>
            </p:extLst>
          </p:nvPr>
        </p:nvGraphicFramePr>
        <p:xfrm>
          <a:off x="0" y="369334"/>
          <a:ext cx="9169951" cy="6471462"/>
        </p:xfrm>
        <a:graphic>
          <a:graphicData uri="http://schemas.openxmlformats.org/drawingml/2006/table">
            <a:tbl>
              <a:tblPr firstRow="1" bandRow="1">
                <a:tableStyleId>{5940675A-B579-460E-94D1-54222C63F5DA}</a:tableStyleId>
              </a:tblPr>
              <a:tblGrid>
                <a:gridCol w="708199">
                  <a:extLst>
                    <a:ext uri="{9D8B030D-6E8A-4147-A177-3AD203B41FA5}">
                      <a16:colId xmlns:a16="http://schemas.microsoft.com/office/drawing/2014/main" val="1469860458"/>
                    </a:ext>
                  </a:extLst>
                </a:gridCol>
                <a:gridCol w="593433">
                  <a:extLst>
                    <a:ext uri="{9D8B030D-6E8A-4147-A177-3AD203B41FA5}">
                      <a16:colId xmlns:a16="http://schemas.microsoft.com/office/drawing/2014/main" val="2892772226"/>
                    </a:ext>
                  </a:extLst>
                </a:gridCol>
                <a:gridCol w="1755018">
                  <a:extLst>
                    <a:ext uri="{9D8B030D-6E8A-4147-A177-3AD203B41FA5}">
                      <a16:colId xmlns:a16="http://schemas.microsoft.com/office/drawing/2014/main" val="4022611768"/>
                    </a:ext>
                  </a:extLst>
                </a:gridCol>
                <a:gridCol w="1310960">
                  <a:extLst>
                    <a:ext uri="{9D8B030D-6E8A-4147-A177-3AD203B41FA5}">
                      <a16:colId xmlns:a16="http://schemas.microsoft.com/office/drawing/2014/main" val="1764750521"/>
                    </a:ext>
                  </a:extLst>
                </a:gridCol>
                <a:gridCol w="862017">
                  <a:extLst>
                    <a:ext uri="{9D8B030D-6E8A-4147-A177-3AD203B41FA5}">
                      <a16:colId xmlns:a16="http://schemas.microsoft.com/office/drawing/2014/main" val="522977869"/>
                    </a:ext>
                  </a:extLst>
                </a:gridCol>
                <a:gridCol w="967667">
                  <a:extLst>
                    <a:ext uri="{9D8B030D-6E8A-4147-A177-3AD203B41FA5}">
                      <a16:colId xmlns:a16="http://schemas.microsoft.com/office/drawing/2014/main" val="2756952402"/>
                    </a:ext>
                  </a:extLst>
                </a:gridCol>
                <a:gridCol w="1444331">
                  <a:extLst>
                    <a:ext uri="{9D8B030D-6E8A-4147-A177-3AD203B41FA5}">
                      <a16:colId xmlns:a16="http://schemas.microsoft.com/office/drawing/2014/main" val="20991255"/>
                    </a:ext>
                  </a:extLst>
                </a:gridCol>
                <a:gridCol w="1528326">
                  <a:extLst>
                    <a:ext uri="{9D8B030D-6E8A-4147-A177-3AD203B41FA5}">
                      <a16:colId xmlns:a16="http://schemas.microsoft.com/office/drawing/2014/main" val="147420320"/>
                    </a:ext>
                  </a:extLst>
                </a:gridCol>
              </a:tblGrid>
              <a:tr h="1409113">
                <a:tc rowSpan="3"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Century Gothic" panose="020B0502020202020204" pitchFamily="34" charset="0"/>
                          <a:ea typeface="+mn-ea"/>
                          <a:cs typeface="+mn-cs"/>
                        </a:rPr>
                        <a:t>Half-Life </a:t>
                      </a:r>
                      <a:endParaRPr lang="en-GB" sz="1200" dirty="0" smtClean="0">
                        <a:latin typeface="Century Gothic" panose="020B0502020202020204" pitchFamily="34" charset="0"/>
                      </a:endParaRPr>
                    </a:p>
                    <a:p>
                      <a:pPr algn="just"/>
                      <a:r>
                        <a:rPr lang="en-US" sz="1200" dirty="0" smtClean="0">
                          <a:latin typeface="Century Gothic" panose="020B0502020202020204" pitchFamily="34" charset="0"/>
                        </a:rPr>
                        <a:t>The time it takes for the number of nuclei of the isotope in a sample to halve, or the time it takes for the count rate to fall to half its start level.</a:t>
                      </a:r>
                      <a:endParaRPr lang="en-US" sz="1200" dirty="0">
                        <a:latin typeface="Century Gothic" panose="020B0502020202020204" pitchFamily="34" charset="0"/>
                      </a:endParaRPr>
                    </a:p>
                  </a:txBody>
                  <a:tcPr>
                    <a:lnL w="762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000" b="1" kern="1200" dirty="0" smtClean="0">
                          <a:solidFill>
                            <a:schemeClr val="tx1"/>
                          </a:solidFill>
                          <a:effectLst/>
                          <a:latin typeface="Century Gothic" panose="020B0502020202020204" pitchFamily="34" charset="0"/>
                          <a:ea typeface="+mn-ea"/>
                          <a:cs typeface="+mn-cs"/>
                        </a:rPr>
                        <a:t>Radioactive Decay and Nuclear Radiation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000" dirty="0" smtClean="0">
                        <a:latin typeface="Century Gothic" panose="020B0502020202020204" pitchFamily="34" charset="0"/>
                      </a:endParaRPr>
                    </a:p>
                    <a:p>
                      <a:pPr marL="171450" indent="-171450" algn="just">
                        <a:buFont typeface="Arial" panose="020B0604020202020204" pitchFamily="34" charset="0"/>
                        <a:buChar char="•"/>
                      </a:pPr>
                      <a:r>
                        <a:rPr lang="en-US" sz="1000" dirty="0" smtClean="0">
                          <a:latin typeface="Century Gothic" panose="020B0502020202020204" pitchFamily="34" charset="0"/>
                        </a:rPr>
                        <a:t>Some atomic nuclei are unstable. </a:t>
                      </a:r>
                    </a:p>
                    <a:p>
                      <a:pPr marL="171450" indent="-171450" algn="just">
                        <a:buFont typeface="Arial" panose="020B0604020202020204" pitchFamily="34" charset="0"/>
                        <a:buChar char="•"/>
                      </a:pPr>
                      <a:r>
                        <a:rPr lang="en-US" sz="1000" dirty="0" smtClean="0">
                          <a:latin typeface="Century Gothic" panose="020B0502020202020204" pitchFamily="34" charset="0"/>
                        </a:rPr>
                        <a:t>A nucleus can give out radiation in order to become more stable. </a:t>
                      </a:r>
                    </a:p>
                    <a:p>
                      <a:pPr marL="171450" indent="-171450" algn="just">
                        <a:buFont typeface="Arial" panose="020B0604020202020204" pitchFamily="34" charset="0"/>
                        <a:buChar char="•"/>
                      </a:pPr>
                      <a:r>
                        <a:rPr lang="en-US" sz="1000" dirty="0" smtClean="0">
                          <a:latin typeface="Century Gothic" panose="020B0502020202020204" pitchFamily="34" charset="0"/>
                        </a:rPr>
                        <a:t>This is a random process called radioactive decay.  </a:t>
                      </a:r>
                    </a:p>
                    <a:p>
                      <a:pPr marL="171450" indent="-171450" algn="just">
                        <a:buFont typeface="Arial" panose="020B0604020202020204" pitchFamily="34" charset="0"/>
                        <a:buChar char="•"/>
                      </a:pPr>
                      <a:r>
                        <a:rPr lang="en-US" sz="1000" dirty="0" smtClean="0">
                          <a:latin typeface="Century Gothic" panose="020B0502020202020204" pitchFamily="34" charset="0"/>
                        </a:rPr>
                        <a:t>The nuclear radiation emitted can be in the form of alpha, beta or gamma radiation.</a:t>
                      </a:r>
                      <a:endParaRPr lang="en-US" sz="1000" dirty="0" smtClean="0">
                        <a:latin typeface="Century Gothic" panose="020B0502020202020204" pitchFamily="34"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Century Gothic" panose="020B0502020202020204" pitchFamily="34" charset="0"/>
                          <a:ea typeface="+mn-ea"/>
                          <a:cs typeface="+mn-cs"/>
                        </a:rPr>
                        <a:t>Contamination </a:t>
                      </a:r>
                      <a:endParaRPr lang="en-GB" sz="1200" dirty="0">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Contamination is the unwanted presence of materials containing radioactive atoms ending up on other materials. </a:t>
                      </a:r>
                      <a:endParaRPr lang="en-GB" sz="1200" dirty="0">
                        <a:latin typeface="Century Gothic" panose="020B0502020202020204" pitchFamily="34" charset="0"/>
                      </a:endParaRPr>
                    </a:p>
                  </a:txBody>
                  <a:tcPr>
                    <a:lnL w="5715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200" b="1" dirty="0">
                          <a:latin typeface="Century Gothic" panose="020B0502020202020204" pitchFamily="34" charset="0"/>
                        </a:rPr>
                        <a:t>Irradiation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Century Gothic" panose="020B0502020202020204" pitchFamily="34" charset="0"/>
                          <a:ea typeface="+mn-ea"/>
                          <a:cs typeface="+mn-cs"/>
                        </a:rPr>
                        <a:t>Irradiation is the process of exposing an object to nuclear radiation. The irradiated object does not become radioactive. </a:t>
                      </a:r>
                      <a:endParaRPr lang="en-GB" sz="1200" dirty="0">
                        <a:latin typeface="Century Gothic" panose="020B0502020202020204" pitchFamily="34"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720770"/>
                  </a:ext>
                </a:extLst>
              </a:tr>
              <a:tr h="1183344">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rowSpan="2"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smtClean="0">
                          <a:latin typeface="Century Gothic" panose="020B0502020202020204" pitchFamily="34" charset="0"/>
                        </a:rPr>
                        <a:t>Gamma Decay</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latin typeface="Century Gothic" panose="020B0502020202020204" pitchFamily="34" charset="0"/>
                          <a:ea typeface="+mn-ea"/>
                          <a:cs typeface="+mn-cs"/>
                        </a:rPr>
                        <a:t>The emission of a gamma ray does not cause the mass or the charge of the nucleus to change. </a:t>
                      </a:r>
                      <a:endParaRPr lang="en-GB" sz="1100" dirty="0" smtClean="0">
                        <a:latin typeface="Century Gothic" panose="020B0502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1000" dirty="0">
                        <a:latin typeface="Century Gothic" panose="020B0502020202020204" pitchFamily="34"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192519700"/>
                  </a:ext>
                </a:extLst>
              </a:tr>
              <a:tr h="252031">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gridSpan="3" vMerge="1">
                  <a:txBody>
                    <a:bodyPr/>
                    <a:lstStyle/>
                    <a:p>
                      <a:endParaRPr lang="en-US" dirty="0"/>
                    </a:p>
                  </a:txBody>
                  <a:tcPr/>
                </a:tc>
                <a:tc hMerge="1" vMerge="1">
                  <a:txBody>
                    <a:bodyPr/>
                    <a:lstStyle/>
                    <a:p>
                      <a:endParaRPr lang="en-US"/>
                    </a:p>
                  </a:txBody>
                  <a:tcPr/>
                </a:tc>
                <a:tc hMerge="1" vMerge="1">
                  <a:txBody>
                    <a:bodyPr/>
                    <a:lstStyle/>
                    <a:p>
                      <a:endParaRPr lang="en-US"/>
                    </a:p>
                  </a:txBody>
                  <a:tcPr/>
                </a:tc>
                <a:tc rowSpan="6" gridSpan="2">
                  <a:txBody>
                    <a:bodyPr/>
                    <a:lstStyle/>
                    <a:p>
                      <a:pPr algn="just" rtl="0" latinLnBrk="0"/>
                      <a:endParaRPr lang="en-GB" sz="1000" b="0" i="0" kern="1200" dirty="0">
                        <a:solidFill>
                          <a:schemeClr val="tx1"/>
                        </a:solidFill>
                        <a:effectLst/>
                        <a:latin typeface="Century Gothic" panose="020B0502020202020204" pitchFamily="34" charset="0"/>
                        <a:ea typeface="+mn-ea"/>
                        <a:cs typeface="+mn-cs"/>
                      </a:endParaRPr>
                    </a:p>
                  </a:txBody>
                  <a:tcPr>
                    <a:lnL w="5715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rowSpan="6"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000" b="1"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7871764"/>
                  </a:ext>
                </a:extLst>
              </a:tr>
              <a:tr h="1702678">
                <a:tc gridSpan="3">
                  <a:txBody>
                    <a:bodyPr/>
                    <a:lstStyle/>
                    <a:p>
                      <a:pPr algn="just"/>
                      <a:r>
                        <a:rPr lang="en-US" sz="1100" b="1" dirty="0" smtClean="0">
                          <a:latin typeface="Century Gothic" panose="020B0502020202020204" pitchFamily="34" charset="0"/>
                        </a:rPr>
                        <a:t>Alpha Decay</a:t>
                      </a:r>
                    </a:p>
                    <a:p>
                      <a:pPr algn="just"/>
                      <a:r>
                        <a:rPr lang="en-US" sz="1100" dirty="0" smtClean="0">
                          <a:latin typeface="Century Gothic" panose="020B0502020202020204" pitchFamily="34" charset="0"/>
                        </a:rPr>
                        <a:t>An alpha particle (helium nucleus) is emitted from the nucleus.  </a:t>
                      </a:r>
                    </a:p>
                    <a:p>
                      <a:pPr algn="just"/>
                      <a:endParaRPr lang="en-US" sz="1100" dirty="0" smtClean="0">
                        <a:latin typeface="Century Gothic" panose="020B0502020202020204" pitchFamily="34" charset="0"/>
                      </a:endParaRPr>
                    </a:p>
                    <a:p>
                      <a:pPr algn="just"/>
                      <a:endParaRPr lang="en-US" sz="1100" dirty="0" smtClean="0">
                        <a:latin typeface="Century Gothic" panose="020B0502020202020204" pitchFamily="34" charset="0"/>
                      </a:endParaRPr>
                    </a:p>
                    <a:p>
                      <a:pPr algn="just"/>
                      <a:endParaRPr lang="en-US" sz="1100" dirty="0" smtClean="0">
                        <a:latin typeface="Century Gothic" panose="020B0502020202020204" pitchFamily="34" charset="0"/>
                      </a:endParaRPr>
                    </a:p>
                    <a:p>
                      <a:pPr algn="just"/>
                      <a:r>
                        <a:rPr lang="en-US" sz="1100" dirty="0" smtClean="0">
                          <a:latin typeface="Century Gothic" panose="020B0502020202020204" pitchFamily="34" charset="0"/>
                        </a:rPr>
                        <a:t>The           is the symbol for the alpha particle.  Notice that the mass number and atomic number are balanced on each side.</a:t>
                      </a:r>
                      <a:endParaRPr lang="en-US" sz="1100" dirty="0" smtClean="0">
                        <a:latin typeface="Century Gothic" panose="020B0502020202020204" pitchFamily="34" charset="0"/>
                      </a:endParaRPr>
                    </a:p>
                  </a:txBody>
                  <a:tcPr>
                    <a:lnL w="762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just"/>
                      <a:r>
                        <a:rPr lang="en-US" sz="1050" b="1" dirty="0" smtClean="0">
                          <a:latin typeface="Century Gothic" panose="020B0502020202020204" pitchFamily="34" charset="0"/>
                        </a:rPr>
                        <a:t>Beta Decay</a:t>
                      </a:r>
                    </a:p>
                    <a:p>
                      <a:pPr algn="just"/>
                      <a:r>
                        <a:rPr lang="en-US" sz="1050" dirty="0" smtClean="0">
                          <a:latin typeface="Century Gothic" panose="020B0502020202020204" pitchFamily="34" charset="0"/>
                        </a:rPr>
                        <a:t>A beta particle (electron) is emitted from the nucleus when a neutron turns into a proton.  </a:t>
                      </a:r>
                    </a:p>
                    <a:p>
                      <a:pPr algn="just"/>
                      <a:endParaRPr lang="en-US" sz="1050" dirty="0" smtClean="0">
                        <a:latin typeface="Century Gothic" panose="020B0502020202020204" pitchFamily="34" charset="0"/>
                      </a:endParaRPr>
                    </a:p>
                    <a:p>
                      <a:pPr algn="just"/>
                      <a:endParaRPr lang="en-US" sz="1050" dirty="0" smtClean="0">
                        <a:latin typeface="Century Gothic" panose="020B0502020202020204" pitchFamily="34" charset="0"/>
                      </a:endParaRPr>
                    </a:p>
                    <a:p>
                      <a:pPr algn="just"/>
                      <a:r>
                        <a:rPr lang="en-US" sz="1050" dirty="0" smtClean="0">
                          <a:latin typeface="Century Gothic" panose="020B0502020202020204" pitchFamily="34" charset="0"/>
                        </a:rPr>
                        <a:t>The           is the symbol for the beta particle.  Notice that the mass number and atomic number are balanced on each side.  The element has mutated because it now has an extra proton.</a:t>
                      </a:r>
                      <a:endParaRPr lang="en-US" sz="1050" dirty="0">
                        <a:latin typeface="Century Gothic" panose="020B0502020202020204" pitchFamily="34"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394774033"/>
                  </a:ext>
                </a:extLst>
              </a:tr>
              <a:tr h="440348">
                <a:tc>
                  <a:txBody>
                    <a:bodyPr/>
                    <a:lstStyle/>
                    <a:p>
                      <a:r>
                        <a:rPr lang="en-US" sz="1200" dirty="0">
                          <a:latin typeface="Century Gothic" panose="020B0502020202020204" pitchFamily="34" charset="0"/>
                        </a:rPr>
                        <a:t>Radiation</a:t>
                      </a:r>
                    </a:p>
                  </a:txBody>
                  <a:tcPr>
                    <a:lnL w="571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100" dirty="0">
                          <a:latin typeface="Century Gothic" panose="020B0502020202020204" pitchFamily="34" charset="0"/>
                        </a:rPr>
                        <a:t>Symbol</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Consists of.. </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Blocked By..</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Range in Air</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Ionising Power</a:t>
                      </a:r>
                    </a:p>
                  </a:txBody>
                  <a:tcPr>
                    <a:lnL w="381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gridSpan="2" vMerge="1">
                  <a:txBody>
                    <a:bodyPr/>
                    <a:lstStyle/>
                    <a:p>
                      <a:pPr algn="just"/>
                      <a:endParaRPr lang="en-GB" sz="1000" kern="1200" dirty="0">
                        <a:solidFill>
                          <a:schemeClr val="tx1"/>
                        </a:solidFill>
                        <a:effectLst/>
                        <a:latin typeface="+mn-lt"/>
                        <a:ea typeface="+mn-ea"/>
                        <a:cs typeface="+mn-cs"/>
                      </a:endParaRPr>
                    </a:p>
                  </a:txBody>
                  <a:tcPr>
                    <a:lnL w="5715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vMerge="1">
                  <a:txBody>
                    <a:bodyPr/>
                    <a:lstStyle/>
                    <a:p>
                      <a:endParaRPr lang="en-US"/>
                    </a:p>
                  </a:txBody>
                  <a:tcPr/>
                </a:tc>
                <a:extLst>
                  <a:ext uri="{0D108BD9-81ED-4DB2-BD59-A6C34878D82A}">
                    <a16:rowId xmlns:a16="http://schemas.microsoft.com/office/drawing/2014/main" val="3116429718"/>
                  </a:ext>
                </a:extLst>
              </a:tr>
              <a:tr h="440348">
                <a:tc>
                  <a:txBody>
                    <a:bodyPr/>
                    <a:lstStyle/>
                    <a:p>
                      <a:r>
                        <a:rPr lang="en-US" sz="1200" dirty="0">
                          <a:latin typeface="Century Gothic" panose="020B0502020202020204" pitchFamily="34" charset="0"/>
                        </a:rPr>
                        <a:t>Alpha</a:t>
                      </a:r>
                    </a:p>
                  </a:txBody>
                  <a:tcPr>
                    <a:lnL w="571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i="1" kern="1200" dirty="0">
                          <a:solidFill>
                            <a:schemeClr val="dk1"/>
                          </a:solidFill>
                          <a:effectLst/>
                          <a:latin typeface="Century Gothic" panose="020B0502020202020204" pitchFamily="34" charset="0"/>
                          <a:ea typeface="+mn-ea"/>
                          <a:cs typeface="+mn-cs"/>
                        </a:rPr>
                        <a:t>α </a:t>
                      </a:r>
                      <a:endParaRPr lang="el-GR" sz="1200" kern="1200" dirty="0">
                        <a:solidFill>
                          <a:schemeClr val="dk1"/>
                        </a:solidFill>
                        <a:effectLst/>
                        <a:latin typeface="Century Gothic" panose="020B0502020202020204" pitchFamily="34" charset="0"/>
                        <a:ea typeface="+mn-ea"/>
                        <a:cs typeface="+mn-cs"/>
                      </a:endParaRPr>
                    </a:p>
                    <a:p>
                      <a:endParaRPr lang="en-US" sz="1200" dirty="0">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2 neutrons and 2 protons</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Paper</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5cm</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High </a:t>
                      </a:r>
                    </a:p>
                  </a:txBody>
                  <a:tcPr>
                    <a:lnL w="381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050137857"/>
                  </a:ext>
                </a:extLst>
              </a:tr>
              <a:tr h="264209">
                <a:tc>
                  <a:txBody>
                    <a:bodyPr/>
                    <a:lstStyle/>
                    <a:p>
                      <a:r>
                        <a:rPr lang="en-US" sz="1200" dirty="0">
                          <a:latin typeface="Century Gothic" panose="020B0502020202020204" pitchFamily="34" charset="0"/>
                        </a:rPr>
                        <a:t>Beta</a:t>
                      </a:r>
                    </a:p>
                  </a:txBody>
                  <a:tcPr>
                    <a:lnL w="571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i="1" kern="1200" dirty="0">
                          <a:solidFill>
                            <a:schemeClr val="dk1"/>
                          </a:solidFill>
                          <a:effectLst/>
                          <a:latin typeface="Century Gothic" panose="020B0502020202020204" pitchFamily="34" charset="0"/>
                          <a:ea typeface="+mn-ea"/>
                          <a:cs typeface="+mn-cs"/>
                        </a:rPr>
                        <a:t>β </a:t>
                      </a:r>
                      <a:endParaRPr lang="el-GR" sz="1200" kern="1200" dirty="0">
                        <a:solidFill>
                          <a:schemeClr val="dk1"/>
                        </a:solidFill>
                        <a:effectLst/>
                        <a:latin typeface="Century Gothic" panose="020B0502020202020204" pitchFamily="34" charset="0"/>
                        <a:ea typeface="+mn-ea"/>
                        <a:cs typeface="+mn-cs"/>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High speed electron</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Thin Aluminium</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1m</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Medium </a:t>
                      </a:r>
                    </a:p>
                  </a:txBody>
                  <a:tcPr>
                    <a:lnL w="381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347099389"/>
                  </a:ext>
                </a:extLst>
              </a:tr>
              <a:tr h="616487">
                <a:tc>
                  <a:txBody>
                    <a:bodyPr/>
                    <a:lstStyle/>
                    <a:p>
                      <a:r>
                        <a:rPr lang="en-US" sz="1000" dirty="0">
                          <a:latin typeface="Century Gothic" panose="020B0502020202020204" pitchFamily="34" charset="0"/>
                        </a:rPr>
                        <a:t>Gamma</a:t>
                      </a:r>
                    </a:p>
                  </a:txBody>
                  <a:tcPr>
                    <a:lnL w="5715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200" i="1" kern="1200" dirty="0">
                          <a:solidFill>
                            <a:schemeClr val="dk1"/>
                          </a:solidFill>
                          <a:effectLst/>
                          <a:latin typeface="Century Gothic" panose="020B0502020202020204" pitchFamily="34" charset="0"/>
                          <a:ea typeface="+mn-ea"/>
                          <a:cs typeface="+mn-cs"/>
                        </a:rPr>
                        <a:t>γ </a:t>
                      </a:r>
                      <a:endParaRPr lang="el-GR" sz="1200" kern="1200" dirty="0">
                        <a:solidFill>
                          <a:schemeClr val="dk1"/>
                        </a:solidFill>
                        <a:effectLst/>
                        <a:latin typeface="Century Gothic" panose="020B0502020202020204" pitchFamily="34" charset="0"/>
                        <a:ea typeface="+mn-ea"/>
                        <a:cs typeface="+mn-cs"/>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Electromagnetic Radiation</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Thick Lead</a:t>
                      </a:r>
                      <a:r>
                        <a:rPr lang="en-US" sz="1200" dirty="0" smtClean="0">
                          <a:latin typeface="Century Gothic" panose="020B0502020202020204" pitchFamily="34" charset="0"/>
                        </a:rPr>
                        <a:t>/  Concrete</a:t>
                      </a:r>
                      <a:endParaRPr lang="en-US" sz="1200" dirty="0">
                        <a:latin typeface="Century Gothic" panose="020B0502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Infinite</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sz="1200" dirty="0">
                          <a:latin typeface="Century Gothic" panose="020B0502020202020204" pitchFamily="34" charset="0"/>
                        </a:rPr>
                        <a:t>Low</a:t>
                      </a:r>
                    </a:p>
                  </a:txBody>
                  <a:tcPr>
                    <a:lnL w="381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2" vMerge="1">
                  <a:txBody>
                    <a:bodyPr/>
                    <a:lstStyle/>
                    <a:p>
                      <a:endParaRPr lang="en-US"/>
                    </a:p>
                  </a:txBody>
                  <a:tcPr>
                    <a:lnL w="5715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hMerge="1" vMerge="1">
                  <a:txBody>
                    <a:bodyPr/>
                    <a:lstStyle/>
                    <a:p>
                      <a:endParaRPr lang="en-US"/>
                    </a:p>
                  </a:txBody>
                  <a:tcPr/>
                </a:tc>
                <a:extLst>
                  <a:ext uri="{0D108BD9-81ED-4DB2-BD59-A6C34878D82A}">
                    <a16:rowId xmlns:a16="http://schemas.microsoft.com/office/drawing/2014/main" val="2779921228"/>
                  </a:ext>
                </a:extLst>
              </a:tr>
            </a:tbl>
          </a:graphicData>
        </a:graphic>
      </p:graphicFrame>
      <p:pic>
        <p:nvPicPr>
          <p:cNvPr id="7" name="Picture 6">
            <a:extLst>
              <a:ext uri="{FF2B5EF4-FFF2-40B4-BE49-F238E27FC236}">
                <a16:creationId xmlns:a16="http://schemas.microsoft.com/office/drawing/2014/main" id="{FBEE7F87-EF42-A248-9C51-BD58CCC4BD33}"/>
              </a:ext>
            </a:extLst>
          </p:cNvPr>
          <p:cNvPicPr>
            <a:picLocks noChangeAspect="1"/>
          </p:cNvPicPr>
          <p:nvPr/>
        </p:nvPicPr>
        <p:blipFill>
          <a:blip r:embed="rId3"/>
          <a:stretch>
            <a:fillRect/>
          </a:stretch>
        </p:blipFill>
        <p:spPr>
          <a:xfrm>
            <a:off x="101040" y="3879293"/>
            <a:ext cx="2782684" cy="371629"/>
          </a:xfrm>
          <a:prstGeom prst="rect">
            <a:avLst/>
          </a:prstGeom>
        </p:spPr>
      </p:pic>
      <p:pic>
        <p:nvPicPr>
          <p:cNvPr id="8" name="Picture 7">
            <a:extLst>
              <a:ext uri="{FF2B5EF4-FFF2-40B4-BE49-F238E27FC236}">
                <a16:creationId xmlns:a16="http://schemas.microsoft.com/office/drawing/2014/main" id="{B9A5DF5C-2BA2-3942-A05B-343CD743AEA1}"/>
              </a:ext>
            </a:extLst>
          </p:cNvPr>
          <p:cNvPicPr>
            <a:picLocks noChangeAspect="1"/>
          </p:cNvPicPr>
          <p:nvPr/>
        </p:nvPicPr>
        <p:blipFill rotWithShape="1">
          <a:blip r:embed="rId3"/>
          <a:srcRect l="85398" t="11135"/>
          <a:stretch/>
        </p:blipFill>
        <p:spPr>
          <a:xfrm>
            <a:off x="509616" y="4191489"/>
            <a:ext cx="427040" cy="347088"/>
          </a:xfrm>
          <a:prstGeom prst="rect">
            <a:avLst/>
          </a:prstGeom>
        </p:spPr>
      </p:pic>
      <p:pic>
        <p:nvPicPr>
          <p:cNvPr id="9" name="Picture 8">
            <a:extLst>
              <a:ext uri="{FF2B5EF4-FFF2-40B4-BE49-F238E27FC236}">
                <a16:creationId xmlns:a16="http://schemas.microsoft.com/office/drawing/2014/main" id="{C299AC98-6466-F04A-803D-71C3DEECB9E3}"/>
              </a:ext>
            </a:extLst>
          </p:cNvPr>
          <p:cNvPicPr>
            <a:picLocks noChangeAspect="1"/>
          </p:cNvPicPr>
          <p:nvPr/>
        </p:nvPicPr>
        <p:blipFill>
          <a:blip r:embed="rId4"/>
          <a:stretch>
            <a:fillRect/>
          </a:stretch>
        </p:blipFill>
        <p:spPr>
          <a:xfrm>
            <a:off x="3770034" y="3800836"/>
            <a:ext cx="2250749" cy="284148"/>
          </a:xfrm>
          <a:prstGeom prst="rect">
            <a:avLst/>
          </a:prstGeom>
        </p:spPr>
      </p:pic>
      <p:pic>
        <p:nvPicPr>
          <p:cNvPr id="10" name="Picture 9">
            <a:extLst>
              <a:ext uri="{FF2B5EF4-FFF2-40B4-BE49-F238E27FC236}">
                <a16:creationId xmlns:a16="http://schemas.microsoft.com/office/drawing/2014/main" id="{EC17992C-E818-1349-A4A7-C3CFB2937EF9}"/>
              </a:ext>
            </a:extLst>
          </p:cNvPr>
          <p:cNvPicPr>
            <a:picLocks noChangeAspect="1"/>
          </p:cNvPicPr>
          <p:nvPr/>
        </p:nvPicPr>
        <p:blipFill>
          <a:blip r:embed="rId5"/>
          <a:stretch>
            <a:fillRect/>
          </a:stretch>
        </p:blipFill>
        <p:spPr>
          <a:xfrm>
            <a:off x="3399629" y="4041547"/>
            <a:ext cx="226226" cy="226226"/>
          </a:xfrm>
          <a:prstGeom prst="rect">
            <a:avLst/>
          </a:prstGeom>
        </p:spPr>
      </p:pic>
      <p:grpSp>
        <p:nvGrpSpPr>
          <p:cNvPr id="11" name="Group 10"/>
          <p:cNvGrpSpPr/>
          <p:nvPr/>
        </p:nvGrpSpPr>
        <p:grpSpPr>
          <a:xfrm>
            <a:off x="-25953" y="0"/>
            <a:ext cx="9144000" cy="351723"/>
            <a:chOff x="-25953" y="0"/>
            <a:chExt cx="9144000" cy="351723"/>
          </a:xfrm>
        </p:grpSpPr>
        <p:sp>
          <p:nvSpPr>
            <p:cNvPr id="12" name="Rectangle 11"/>
            <p:cNvSpPr/>
            <p:nvPr/>
          </p:nvSpPr>
          <p:spPr>
            <a:xfrm>
              <a:off x="-25953" y="0"/>
              <a:ext cx="9144000" cy="35172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tx1"/>
                  </a:solidFill>
                  <a:latin typeface="Century Gothic" panose="020B0502020202020204" pitchFamily="34" charset="0"/>
                </a:rPr>
                <a:t>P4 </a:t>
              </a:r>
              <a:r>
                <a:rPr lang="en-GB" b="1" dirty="0">
                  <a:solidFill>
                    <a:schemeClr val="tx1"/>
                  </a:solidFill>
                  <a:latin typeface="Century Gothic" panose="020B0502020202020204" pitchFamily="34" charset="0"/>
                </a:rPr>
                <a:t>Knowledge Organiser </a:t>
              </a:r>
              <a:r>
                <a:rPr lang="en-GB" b="1" dirty="0" smtClean="0">
                  <a:solidFill>
                    <a:schemeClr val="tx1"/>
                  </a:solidFill>
                  <a:latin typeface="Century Gothic" panose="020B0502020202020204" pitchFamily="34" charset="0"/>
                </a:rPr>
                <a:t>– </a:t>
              </a:r>
              <a:r>
                <a:rPr lang="en-GB" b="1" dirty="0" smtClean="0">
                  <a:solidFill>
                    <a:schemeClr val="tx1"/>
                  </a:solidFill>
                  <a:latin typeface="Century Gothic" panose="020B0502020202020204" pitchFamily="34" charset="0"/>
                </a:rPr>
                <a:t>4.4.1 </a:t>
              </a:r>
              <a:r>
                <a:rPr lang="en-GB" b="1" dirty="0" smtClean="0">
                  <a:solidFill>
                    <a:schemeClr val="tx1"/>
                  </a:solidFill>
                  <a:latin typeface="Century Gothic" panose="020B0502020202020204" pitchFamily="34" charset="0"/>
                </a:rPr>
                <a:t>– </a:t>
              </a:r>
              <a:r>
                <a:rPr lang="en-GB" b="1" dirty="0" smtClean="0">
                  <a:solidFill>
                    <a:schemeClr val="tx1"/>
                  </a:solidFill>
                  <a:latin typeface="Century Gothic" panose="020B0502020202020204" pitchFamily="34" charset="0"/>
                </a:rPr>
                <a:t>Atomic structure</a:t>
              </a:r>
              <a:endParaRPr lang="en-GB" b="1" dirty="0">
                <a:solidFill>
                  <a:schemeClr val="tx1"/>
                </a:solidFill>
                <a:latin typeface="Century Gothic" panose="020B0502020202020204" pitchFamily="34" charset="0"/>
              </a:endParaRPr>
            </a:p>
          </p:txBody>
        </p:sp>
        <p:pic>
          <p:nvPicPr>
            <p:cNvPr id="13" name="Picture 12"/>
            <p:cNvPicPr>
              <a:picLocks noChangeAspect="1"/>
            </p:cNvPicPr>
            <p:nvPr/>
          </p:nvPicPr>
          <p:blipFill>
            <a:blip r:embed="rId6"/>
            <a:stretch>
              <a:fillRect/>
            </a:stretch>
          </p:blipFill>
          <p:spPr>
            <a:xfrm>
              <a:off x="8636531" y="22437"/>
              <a:ext cx="324458" cy="324458"/>
            </a:xfrm>
            <a:prstGeom prst="rect">
              <a:avLst/>
            </a:prstGeom>
          </p:spPr>
        </p:pic>
      </p:grpSp>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5400000">
            <a:off x="5827834" y="3514367"/>
            <a:ext cx="3742722" cy="2837703"/>
          </a:xfrm>
          <a:prstGeom prst="rect">
            <a:avLst/>
          </a:prstGeom>
        </p:spPr>
      </p:pic>
      <p:pic>
        <p:nvPicPr>
          <p:cNvPr id="15" name="Picture 14"/>
          <p:cNvPicPr>
            <a:picLocks noChangeAspect="1"/>
          </p:cNvPicPr>
          <p:nvPr/>
        </p:nvPicPr>
        <p:blipFill>
          <a:blip r:embed="rId8"/>
          <a:stretch>
            <a:fillRect/>
          </a:stretch>
        </p:blipFill>
        <p:spPr>
          <a:xfrm>
            <a:off x="8062510" y="2161309"/>
            <a:ext cx="736250" cy="642659"/>
          </a:xfrm>
          <a:prstGeom prst="rect">
            <a:avLst/>
          </a:prstGeom>
        </p:spPr>
      </p:pic>
      <p:pic>
        <p:nvPicPr>
          <p:cNvPr id="17" name="Picture 16"/>
          <p:cNvPicPr>
            <a:picLocks noChangeAspect="1"/>
          </p:cNvPicPr>
          <p:nvPr/>
        </p:nvPicPr>
        <p:blipFill>
          <a:blip r:embed="rId9"/>
          <a:stretch>
            <a:fillRect/>
          </a:stretch>
        </p:blipFill>
        <p:spPr>
          <a:xfrm>
            <a:off x="6646208" y="2299855"/>
            <a:ext cx="633057" cy="633057"/>
          </a:xfrm>
          <a:prstGeom prst="rect">
            <a:avLst/>
          </a:prstGeom>
        </p:spPr>
      </p:pic>
      <p:pic>
        <p:nvPicPr>
          <p:cNvPr id="18" name="Picture 1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1741" y="1389861"/>
            <a:ext cx="2855498" cy="1819988"/>
          </a:xfrm>
          <a:prstGeom prst="rect">
            <a:avLst/>
          </a:prstGeom>
        </p:spPr>
      </p:pic>
      <p:cxnSp>
        <p:nvCxnSpPr>
          <p:cNvPr id="20" name="Straight Connector 19"/>
          <p:cNvCxnSpPr/>
          <p:nvPr/>
        </p:nvCxnSpPr>
        <p:spPr>
          <a:xfrm>
            <a:off x="609600" y="2299855"/>
            <a:ext cx="354765" cy="708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964365" y="2306937"/>
            <a:ext cx="0" cy="75492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90677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B7F65C0F44584AA374706A346F9F52" ma:contentTypeVersion="15" ma:contentTypeDescription="Create a new document." ma:contentTypeScope="" ma:versionID="cdae2e6f49a91da88d62a48b7b9f301e">
  <xsd:schema xmlns:xsd="http://www.w3.org/2001/XMLSchema" xmlns:xs="http://www.w3.org/2001/XMLSchema" xmlns:p="http://schemas.microsoft.com/office/2006/metadata/properties" xmlns:ns2="c3008b57-3869-4841-8903-9512bd1c11d5" xmlns:ns3="7bd4f911-043d-484b-8ac4-945b49891986" targetNamespace="http://schemas.microsoft.com/office/2006/metadata/properties" ma:root="true" ma:fieldsID="5fbe44a068b96e9954872bfd115c792e" ns2:_="" ns3:_="">
    <xsd:import namespace="c3008b57-3869-4841-8903-9512bd1c11d5"/>
    <xsd:import namespace="7bd4f911-043d-484b-8ac4-945b49891986"/>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Location" minOccurs="0"/>
                <xsd:element ref="ns2:MediaLengthInSeconds"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008b57-3869-4841-8903-9512bd1c11d5"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a6eebefc-da06-4060-b0ee-af1a38e99296"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d4f911-043d-484b-8ac4-945b49891986"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6240f20e-cd8e-497c-a163-9e3d772496e6}" ma:internalName="TaxCatchAll" ma:showField="CatchAllData" ma:web="7bd4f911-043d-484b-8ac4-945b49891986">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3008b57-3869-4841-8903-9512bd1c11d5">
      <Terms xmlns="http://schemas.microsoft.com/office/infopath/2007/PartnerControls"/>
    </lcf76f155ced4ddcb4097134ff3c332f>
    <TaxCatchAll xmlns="7bd4f911-043d-484b-8ac4-945b49891986" xsi:nil="true"/>
  </documentManagement>
</p:properties>
</file>

<file path=customXml/itemProps1.xml><?xml version="1.0" encoding="utf-8"?>
<ds:datastoreItem xmlns:ds="http://schemas.openxmlformats.org/officeDocument/2006/customXml" ds:itemID="{349A714B-4F13-4BC3-9BD1-341F74AEB7AD}"/>
</file>

<file path=customXml/itemProps2.xml><?xml version="1.0" encoding="utf-8"?>
<ds:datastoreItem xmlns:ds="http://schemas.openxmlformats.org/officeDocument/2006/customXml" ds:itemID="{EABC2400-77F3-43EB-99BE-9E52A6000AF1}"/>
</file>

<file path=customXml/itemProps3.xml><?xml version="1.0" encoding="utf-8"?>
<ds:datastoreItem xmlns:ds="http://schemas.openxmlformats.org/officeDocument/2006/customXml" ds:itemID="{53799ADE-364B-4C97-8184-0D0BE91E7E9B}"/>
</file>

<file path=docProps/app.xml><?xml version="1.0" encoding="utf-8"?>
<Properties xmlns="http://schemas.openxmlformats.org/officeDocument/2006/extended-properties" xmlns:vt="http://schemas.openxmlformats.org/officeDocument/2006/docPropsVTypes">
  <Template>Office Theme</Template>
  <TotalTime>3489</TotalTime>
  <Words>436</Words>
  <Application>Microsoft Office PowerPoint</Application>
  <PresentationFormat>On-screen Show (4:3)</PresentationFormat>
  <Paragraphs>81</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Phillips</dc:creator>
  <cp:lastModifiedBy>Nicola Moore</cp:lastModifiedBy>
  <cp:revision>167</cp:revision>
  <cp:lastPrinted>2018-03-03T19:31:03Z</cp:lastPrinted>
  <dcterms:created xsi:type="dcterms:W3CDTF">2018-02-18T16:22:19Z</dcterms:created>
  <dcterms:modified xsi:type="dcterms:W3CDTF">2019-07-19T10:20:36Z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0x010100DEB7F65C0F44584AA374706A346F9F52</vt:lpwstr>
  </property>
  <property fmtid="{D5CDD505-2E9C-101B-9397-08002B2CF9AE}" pid="3" name="Order">
    <vt:r8>9224200</vt:r8>
  </property>
  <property fmtid="{D5CDD505-2E9C-101B-9397-08002B2CF9AE}" pid="4" name="MediaServiceImageTags">
    <vt:lpwstr/>
  </property>
</Properties>
</file>