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4" autoAdjust="0"/>
    <p:restoredTop sz="94761"/>
  </p:normalViewPr>
  <p:slideViewPr>
    <p:cSldViewPr snapToGrid="0" snapToObjects="1">
      <p:cViewPr>
        <p:scale>
          <a:sx n="70" d="100"/>
          <a:sy n="70" d="100"/>
        </p:scale>
        <p:origin x="1602" y="78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3BD9-A970-004D-B7C7-D6C725457E9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FB57-8F38-9649-BE32-C8A0376FC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FB57-8F38-9649-BE32-C8A0376FCA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5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FB57-8F38-9649-BE32-C8A0376FC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9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9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6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FF73351B-2D23-8E44-B175-C96D61E2096B}"/>
              </a:ext>
            </a:extLst>
          </p:cNvPr>
          <p:cNvSpPr/>
          <p:nvPr/>
        </p:nvSpPr>
        <p:spPr>
          <a:xfrm>
            <a:off x="6848282" y="386123"/>
            <a:ext cx="2282528" cy="120054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D130342-8F8C-8D4F-B996-625AB28EBE3C}"/>
              </a:ext>
            </a:extLst>
          </p:cNvPr>
          <p:cNvSpPr/>
          <p:nvPr/>
        </p:nvSpPr>
        <p:spPr>
          <a:xfrm>
            <a:off x="3697728" y="1160226"/>
            <a:ext cx="3163744" cy="344286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A7A8945-6332-FD4A-A943-E0D5D1821831}"/>
              </a:ext>
            </a:extLst>
          </p:cNvPr>
          <p:cNvSpPr/>
          <p:nvPr/>
        </p:nvSpPr>
        <p:spPr>
          <a:xfrm>
            <a:off x="3313741" y="4603097"/>
            <a:ext cx="1548476" cy="225490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174ED2E5-D8C8-394D-9A62-0B61C39E7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274" y="802030"/>
            <a:ext cx="564664" cy="53643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4DBF90BA-66ED-5F41-B8EC-ABD6E1301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22" y="2942194"/>
            <a:ext cx="733934" cy="564936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71D72D8D-2B96-F843-869D-451B71231A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0683" y="4038679"/>
            <a:ext cx="584518" cy="509366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9FBFEE44-9F7D-994A-BDCD-EBE621ACA8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212" y="4088233"/>
            <a:ext cx="731261" cy="5027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9FD5B9-B6CA-1345-A0D8-EB4FCDCEAA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4160" y="1390683"/>
            <a:ext cx="784954" cy="495206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E150DC-A841-EE42-AE6E-FC4173603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523950"/>
              </p:ext>
            </p:extLst>
          </p:nvPr>
        </p:nvGraphicFramePr>
        <p:xfrm>
          <a:off x="31368" y="330480"/>
          <a:ext cx="3679414" cy="4275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484">
                  <a:extLst>
                    <a:ext uri="{9D8B030D-6E8A-4147-A177-3AD203B41FA5}">
                      <a16:colId xmlns:a16="http://schemas.microsoft.com/office/drawing/2014/main" val="4125392209"/>
                    </a:ext>
                  </a:extLst>
                </a:gridCol>
                <a:gridCol w="943944">
                  <a:extLst>
                    <a:ext uri="{9D8B030D-6E8A-4147-A177-3AD203B41FA5}">
                      <a16:colId xmlns:a16="http://schemas.microsoft.com/office/drawing/2014/main" val="926572190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3907640140"/>
                    </a:ext>
                  </a:extLst>
                </a:gridCol>
                <a:gridCol w="1073406">
                  <a:extLst>
                    <a:ext uri="{9D8B030D-6E8A-4147-A177-3AD203B41FA5}">
                      <a16:colId xmlns:a16="http://schemas.microsoft.com/office/drawing/2014/main" val="255185690"/>
                    </a:ext>
                  </a:extLst>
                </a:gridCol>
              </a:tblGrid>
              <a:tr h="476912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/>
                        <a:t>Component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/>
                        <a:t>Component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865792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Open Switch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4680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Closed Switch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Lamp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45155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Cell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133087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Battery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Voltmeter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67953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Diode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Ammeter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2728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Resistor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Thermistor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266561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Variable Resistor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LDR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0752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86FDD4C-5314-9A48-BEA9-06F86CB824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9821" y="2453590"/>
            <a:ext cx="758614" cy="5057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E7F239-5D64-9049-A1F8-13F8097901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3118" y="2995171"/>
            <a:ext cx="769150" cy="500474"/>
          </a:xfrm>
          <a:prstGeom prst="rect">
            <a:avLst/>
          </a:prstGeom>
        </p:spPr>
      </p:pic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5993BF0-970A-8641-84E5-A6DDBB5E7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36081"/>
              </p:ext>
            </p:extLst>
          </p:nvPr>
        </p:nvGraphicFramePr>
        <p:xfrm>
          <a:off x="6866224" y="5221590"/>
          <a:ext cx="2264586" cy="1636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0290">
                  <a:extLst>
                    <a:ext uri="{9D8B030D-6E8A-4147-A177-3AD203B41FA5}">
                      <a16:colId xmlns:a16="http://schemas.microsoft.com/office/drawing/2014/main" val="4125392209"/>
                    </a:ext>
                  </a:extLst>
                </a:gridCol>
                <a:gridCol w="559800">
                  <a:extLst>
                    <a:ext uri="{9D8B030D-6E8A-4147-A177-3AD203B41FA5}">
                      <a16:colId xmlns:a16="http://schemas.microsoft.com/office/drawing/2014/main" val="926572190"/>
                    </a:ext>
                  </a:extLst>
                </a:gridCol>
                <a:gridCol w="474496">
                  <a:extLst>
                    <a:ext uri="{9D8B030D-6E8A-4147-A177-3AD203B41FA5}">
                      <a16:colId xmlns:a16="http://schemas.microsoft.com/office/drawing/2014/main" val="4005924716"/>
                    </a:ext>
                  </a:extLst>
                </a:gridCol>
              </a:tblGrid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Quantity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Unit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865792"/>
                  </a:ext>
                </a:extLst>
              </a:tr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Charge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4680"/>
                  </a:ext>
                </a:extLst>
              </a:tr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Current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45155"/>
                  </a:ext>
                </a:extLst>
              </a:tr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Time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133087"/>
                  </a:ext>
                </a:extLst>
              </a:tr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Potential Difference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67953"/>
                  </a:ext>
                </a:extLst>
              </a:tr>
              <a:tr h="2727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Resistance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272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A1A8C37-056D-F242-AB79-010E0801ED5D}"/>
              </a:ext>
            </a:extLst>
          </p:cNvPr>
          <p:cNvSpPr txBox="1"/>
          <p:nvPr/>
        </p:nvSpPr>
        <p:spPr>
          <a:xfrm>
            <a:off x="6878440" y="3181564"/>
            <a:ext cx="22655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Current, Resistance and Potential Difference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entury Gothic" panose="020B0502020202020204" pitchFamily="34" charset="0"/>
              </a:rPr>
              <a:t>The current </a:t>
            </a:r>
            <a:r>
              <a:rPr lang="en-GB" sz="1000" b="1" dirty="0" smtClean="0">
                <a:latin typeface="Century Gothic" panose="020B0502020202020204" pitchFamily="34" charset="0"/>
              </a:rPr>
              <a:t>depends </a:t>
            </a:r>
            <a:r>
              <a:rPr lang="en-GB" sz="1000" b="1" dirty="0">
                <a:latin typeface="Century Gothic" panose="020B0502020202020204" pitchFamily="34" charset="0"/>
              </a:rPr>
              <a:t>on the resistance </a:t>
            </a:r>
            <a:r>
              <a:rPr lang="en-GB" sz="1000" b="1" dirty="0" smtClean="0">
                <a:latin typeface="Century Gothic" panose="020B0502020202020204" pitchFamily="34" charset="0"/>
              </a:rPr>
              <a:t>and </a:t>
            </a:r>
            <a:r>
              <a:rPr lang="en-GB" sz="1000" b="1" dirty="0">
                <a:latin typeface="Century Gothic" panose="020B0502020202020204" pitchFamily="34" charset="0"/>
              </a:rPr>
              <a:t>the potential difference </a:t>
            </a:r>
            <a:endParaRPr lang="en-GB" sz="1000" b="1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The </a:t>
            </a:r>
            <a:r>
              <a:rPr lang="en-GB" sz="1000" dirty="0">
                <a:latin typeface="Century Gothic" panose="020B0502020202020204" pitchFamily="34" charset="0"/>
              </a:rPr>
              <a:t>greater the resistance of the component the smaller the current for a given potential </a:t>
            </a:r>
            <a:r>
              <a:rPr lang="en-GB" sz="1000" dirty="0" smtClean="0">
                <a:latin typeface="Century Gothic" panose="020B0502020202020204" pitchFamily="34" charset="0"/>
              </a:rPr>
              <a:t>difference</a:t>
            </a:r>
          </a:p>
          <a:p>
            <a:endParaRPr lang="en-GB" sz="4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Potential Difference = Current x </a:t>
            </a:r>
            <a:r>
              <a:rPr lang="en-GB" sz="1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Resistance</a:t>
            </a:r>
          </a:p>
          <a:p>
            <a:pPr algn="ctr"/>
            <a:r>
              <a:rPr lang="en-GB" sz="1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V=IR</a:t>
            </a:r>
            <a:endParaRPr lang="en-GB" sz="1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/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6D004A3-D6C5-A041-BDE0-FE6F2A9F83E0}"/>
              </a:ext>
            </a:extLst>
          </p:cNvPr>
          <p:cNvSpPr txBox="1"/>
          <p:nvPr/>
        </p:nvSpPr>
        <p:spPr>
          <a:xfrm>
            <a:off x="4841365" y="4617104"/>
            <a:ext cx="20057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Electrical Charge and Current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Circuit must </a:t>
            </a:r>
            <a:r>
              <a:rPr lang="en-GB" sz="1000" dirty="0">
                <a:latin typeface="Century Gothic" panose="020B0502020202020204" pitchFamily="34" charset="0"/>
              </a:rPr>
              <a:t>include a source of potential difference.   </a:t>
            </a:r>
            <a:endParaRPr lang="en-GB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Electric </a:t>
            </a:r>
            <a:r>
              <a:rPr lang="en-GB" sz="1000" dirty="0">
                <a:latin typeface="Century Gothic" panose="020B0502020202020204" pitchFamily="34" charset="0"/>
              </a:rPr>
              <a:t>current is a flow of electrical charge. </a:t>
            </a:r>
            <a:endParaRPr lang="en-GB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size of the electric current is the rate of flow of electrical charge. </a:t>
            </a:r>
            <a:endParaRPr lang="en-GB" sz="1000" b="1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GB" sz="1000" dirty="0" smtClean="0">
              <a:latin typeface="Century Gothic" panose="020B0502020202020204" pitchFamily="34" charset="0"/>
            </a:endParaRPr>
          </a:p>
          <a:p>
            <a:pPr algn="just"/>
            <a:endParaRPr lang="en-GB" sz="4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Charge Flow = Current × Time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BF5C25-2FDD-784D-8386-7EA661DAA413}"/>
              </a:ext>
            </a:extLst>
          </p:cNvPr>
          <p:cNvSpPr txBox="1"/>
          <p:nvPr/>
        </p:nvSpPr>
        <p:spPr>
          <a:xfrm>
            <a:off x="6866223" y="460876"/>
            <a:ext cx="15077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Filament Lamp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The resistance </a:t>
            </a:r>
            <a:r>
              <a:rPr lang="en-GB" sz="1000" dirty="0" smtClean="0">
                <a:latin typeface="Century Gothic" panose="020B0502020202020204" pitchFamily="34" charset="0"/>
              </a:rPr>
              <a:t>increases </a:t>
            </a:r>
            <a:r>
              <a:rPr lang="en-GB" sz="1000" dirty="0">
                <a:latin typeface="Century Gothic" panose="020B0502020202020204" pitchFamily="34" charset="0"/>
              </a:rPr>
              <a:t>as the temperature </a:t>
            </a:r>
            <a:r>
              <a:rPr lang="en-GB" sz="1000" dirty="0" smtClean="0">
                <a:latin typeface="Century Gothic" panose="020B0502020202020204" pitchFamily="34" charset="0"/>
              </a:rPr>
              <a:t>increases</a:t>
            </a:r>
            <a:r>
              <a:rPr lang="en-GB" sz="1000" dirty="0">
                <a:latin typeface="Century Gothic" panose="020B0502020202020204" pitchFamily="34" charset="0"/>
              </a:rPr>
              <a:t>. 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015B4F6E-51F2-6442-8475-4753C4C878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4533" y="1783193"/>
            <a:ext cx="1145158" cy="95429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09AFD621-8323-F243-B07A-C8ECAE523F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52874" y="459979"/>
            <a:ext cx="1031692" cy="91551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EABC6481-C1A7-A141-9E5F-491A7628C3E0}"/>
              </a:ext>
            </a:extLst>
          </p:cNvPr>
          <p:cNvSpPr txBox="1"/>
          <p:nvPr/>
        </p:nvSpPr>
        <p:spPr>
          <a:xfrm>
            <a:off x="6916417" y="1593076"/>
            <a:ext cx="11447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Diode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current </a:t>
            </a:r>
            <a:r>
              <a:rPr lang="en-GB" sz="1000" b="1" dirty="0" smtClean="0">
                <a:latin typeface="Century Gothic" panose="020B0502020202020204" pitchFamily="34" charset="0"/>
              </a:rPr>
              <a:t>flows </a:t>
            </a:r>
            <a:r>
              <a:rPr lang="en-GB" sz="1000" b="1" dirty="0">
                <a:latin typeface="Century Gothic" panose="020B0502020202020204" pitchFamily="34" charset="0"/>
              </a:rPr>
              <a:t>in one direction only</a:t>
            </a:r>
            <a:r>
              <a:rPr lang="en-GB" sz="1000" dirty="0">
                <a:latin typeface="Century Gothic" panose="020B0502020202020204" pitchFamily="34" charset="0"/>
              </a:rPr>
              <a:t>. The diode has a very high resistance in the reverse direction. </a:t>
            </a:r>
          </a:p>
          <a:p>
            <a:pPr algn="just"/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1C4D82B-79BF-DB4A-B9DB-881D19364C9D}"/>
              </a:ext>
            </a:extLst>
          </p:cNvPr>
          <p:cNvSpPr txBox="1"/>
          <p:nvPr/>
        </p:nvSpPr>
        <p:spPr>
          <a:xfrm>
            <a:off x="3307223" y="4619524"/>
            <a:ext cx="15549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Thermistors and Light Dependent Resistors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Resistance </a:t>
            </a:r>
            <a:r>
              <a:rPr lang="en-GB" sz="1000" dirty="0">
                <a:latin typeface="Century Gothic" panose="020B0502020202020204" pitchFamily="34" charset="0"/>
              </a:rPr>
              <a:t>of a thermistor </a:t>
            </a:r>
            <a:r>
              <a:rPr lang="en-GB" sz="1000" b="1" dirty="0">
                <a:latin typeface="Century Gothic" panose="020B0502020202020204" pitchFamily="34" charset="0"/>
              </a:rPr>
              <a:t>decreases as the temperature increases</a:t>
            </a:r>
            <a:r>
              <a:rPr lang="en-GB" sz="1000" dirty="0">
                <a:latin typeface="Century Gothic" panose="020B0502020202020204" pitchFamily="34" charset="0"/>
              </a:rPr>
              <a:t>. </a:t>
            </a:r>
            <a:endParaRPr lang="en-GB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The </a:t>
            </a:r>
            <a:r>
              <a:rPr lang="en-GB" sz="1000" dirty="0">
                <a:latin typeface="Century Gothic" panose="020B0502020202020204" pitchFamily="34" charset="0"/>
              </a:rPr>
              <a:t>resistance of an LDR </a:t>
            </a:r>
            <a:r>
              <a:rPr lang="en-GB" sz="1000" b="1" dirty="0">
                <a:latin typeface="Century Gothic" panose="020B0502020202020204" pitchFamily="34" charset="0"/>
              </a:rPr>
              <a:t>decreases as light intensity increases.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D65BCE-BF2C-1E42-9B38-9626F1281F7B}"/>
              </a:ext>
            </a:extLst>
          </p:cNvPr>
          <p:cNvSpPr txBox="1"/>
          <p:nvPr/>
        </p:nvSpPr>
        <p:spPr>
          <a:xfrm>
            <a:off x="29803" y="4617643"/>
            <a:ext cx="166814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Series Circuits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Century Gothic" panose="020B0502020202020204" pitchFamily="34" charset="0"/>
              </a:rPr>
              <a:t>Current is the same </a:t>
            </a:r>
            <a:r>
              <a:rPr lang="en-GB" sz="1000" dirty="0" smtClean="0">
                <a:latin typeface="Century Gothic" panose="020B0502020202020204" pitchFamily="34" charset="0"/>
              </a:rPr>
              <a:t>at any point in the circuit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The </a:t>
            </a:r>
            <a:r>
              <a:rPr lang="en-GB" sz="1000" dirty="0">
                <a:latin typeface="Century Gothic" panose="020B0502020202020204" pitchFamily="34" charset="0"/>
              </a:rPr>
              <a:t>total </a:t>
            </a:r>
            <a:r>
              <a:rPr lang="en-GB" sz="1000" b="1" dirty="0">
                <a:latin typeface="Century Gothic" panose="020B0502020202020204" pitchFamily="34" charset="0"/>
              </a:rPr>
              <a:t>potential difference of the power supply is shared</a:t>
            </a:r>
            <a:r>
              <a:rPr lang="en-GB" sz="1000" dirty="0">
                <a:latin typeface="Century Gothic" panose="020B0502020202020204" pitchFamily="34" charset="0"/>
              </a:rPr>
              <a:t> between the components.  </a:t>
            </a:r>
            <a:endParaRPr lang="en-GB" sz="10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Total </a:t>
            </a:r>
            <a:r>
              <a:rPr lang="en-GB" sz="1000" dirty="0">
                <a:latin typeface="Century Gothic" panose="020B0502020202020204" pitchFamily="34" charset="0"/>
              </a:rPr>
              <a:t>resistance </a:t>
            </a:r>
            <a:r>
              <a:rPr lang="en-GB" sz="1000" dirty="0" smtClean="0">
                <a:latin typeface="Century Gothic" panose="020B0502020202020204" pitchFamily="34" charset="0"/>
              </a:rPr>
              <a:t>is </a:t>
            </a:r>
            <a:r>
              <a:rPr lang="en-GB" sz="1000" dirty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sum of the resistance of each component</a:t>
            </a:r>
            <a:r>
              <a:rPr lang="en-GB" sz="1000" dirty="0">
                <a:latin typeface="Century Gothic" panose="020B0502020202020204" pitchFamily="34" charset="0"/>
              </a:rPr>
              <a:t>: </a:t>
            </a:r>
            <a:r>
              <a:rPr lang="en-GB" sz="1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R 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total = </a:t>
            </a:r>
            <a:r>
              <a:rPr lang="en-GB" sz="1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R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+ </a:t>
            </a:r>
            <a:r>
              <a:rPr lang="en-GB" sz="1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R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9635AE1-6C24-224A-A4A7-3D00A0E38190}"/>
              </a:ext>
            </a:extLst>
          </p:cNvPr>
          <p:cNvSpPr txBox="1"/>
          <p:nvPr/>
        </p:nvSpPr>
        <p:spPr>
          <a:xfrm>
            <a:off x="1697950" y="4612098"/>
            <a:ext cx="1609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Parallel Circuits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The </a:t>
            </a:r>
            <a:r>
              <a:rPr lang="en-GB" sz="1000" b="1" dirty="0">
                <a:latin typeface="Century Gothic" panose="020B0502020202020204" pitchFamily="34" charset="0"/>
              </a:rPr>
              <a:t>potential difference </a:t>
            </a:r>
            <a:r>
              <a:rPr lang="en-GB" sz="1000" b="1" dirty="0" smtClean="0">
                <a:latin typeface="Century Gothic" panose="020B0502020202020204" pitchFamily="34" charset="0"/>
              </a:rPr>
              <a:t>is </a:t>
            </a:r>
            <a:r>
              <a:rPr lang="en-GB" sz="1000" b="1" dirty="0">
                <a:latin typeface="Century Gothic" panose="020B0502020202020204" pitchFamily="34" charset="0"/>
              </a:rPr>
              <a:t>the same </a:t>
            </a:r>
            <a:endParaRPr lang="en-GB" sz="1000" b="1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Century Gothic" panose="020B0502020202020204" pitchFamily="34" charset="0"/>
              </a:rPr>
              <a:t>Current is shared </a:t>
            </a:r>
            <a:r>
              <a:rPr lang="en-GB" sz="1000" dirty="0" smtClean="0">
                <a:latin typeface="Century Gothic" panose="020B0502020202020204" pitchFamily="34" charset="0"/>
              </a:rPr>
              <a:t>between each branch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Total </a:t>
            </a:r>
            <a:r>
              <a:rPr lang="en-GB" sz="1000" dirty="0">
                <a:latin typeface="Century Gothic" panose="020B0502020202020204" pitchFamily="34" charset="0"/>
              </a:rPr>
              <a:t>resistance of two resistors is less than the resistance of the smallest individual resistor.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7553138-A547-1543-AEDC-945117E4EBBD}"/>
              </a:ext>
            </a:extLst>
          </p:cNvPr>
          <p:cNvSpPr/>
          <p:nvPr/>
        </p:nvSpPr>
        <p:spPr>
          <a:xfrm>
            <a:off x="29803" y="4605521"/>
            <a:ext cx="1668147" cy="225247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5BAFED9-BCF5-DE40-8CBD-86BF958B0C9D}"/>
              </a:ext>
            </a:extLst>
          </p:cNvPr>
          <p:cNvSpPr/>
          <p:nvPr/>
        </p:nvSpPr>
        <p:spPr>
          <a:xfrm>
            <a:off x="1699819" y="4603097"/>
            <a:ext cx="1607403" cy="225490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E3043F4-C21B-4F48-8C9E-9BF5130C04D7}"/>
              </a:ext>
            </a:extLst>
          </p:cNvPr>
          <p:cNvSpPr/>
          <p:nvPr/>
        </p:nvSpPr>
        <p:spPr>
          <a:xfrm>
            <a:off x="6861472" y="3140355"/>
            <a:ext cx="2282528" cy="206906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1F8FD5F-A128-E343-B658-74102EBD494C}"/>
              </a:ext>
            </a:extLst>
          </p:cNvPr>
          <p:cNvSpPr/>
          <p:nvPr/>
        </p:nvSpPr>
        <p:spPr>
          <a:xfrm>
            <a:off x="4858485" y="4603095"/>
            <a:ext cx="1999255" cy="226131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79F6E746-BBD0-8042-AAFD-5737EC3064D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2558" y="2467575"/>
            <a:ext cx="707563" cy="481143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BCE04DC3-AF9F-4841-AF24-BEE4E8BF30D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80001" y="1916765"/>
            <a:ext cx="452840" cy="47170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6F70A693-CEA7-1E47-8BDD-E072A807261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01822" y="2020201"/>
            <a:ext cx="754114" cy="3884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09163B90-8BE2-F64E-B9F4-17A346C1FF2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91212" y="3579900"/>
            <a:ext cx="731261" cy="354204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564FEE01-5770-7140-950A-0028AFCC079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15024" y="3540184"/>
            <a:ext cx="731311" cy="460669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88FB1E68-C897-6442-98E6-B0C647517FD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62840" y="932828"/>
            <a:ext cx="761131" cy="26672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CD710AA6-4807-A340-A5FE-E6639D44667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62841" y="1491832"/>
            <a:ext cx="735110" cy="26021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1CED9F4-53B9-2E47-BF2E-7C7DE23DD39D}"/>
              </a:ext>
            </a:extLst>
          </p:cNvPr>
          <p:cNvSpPr/>
          <p:nvPr/>
        </p:nvSpPr>
        <p:spPr>
          <a:xfrm>
            <a:off x="6861472" y="1578721"/>
            <a:ext cx="2282528" cy="154946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0B9E41F-D256-8142-8F2B-0BA37316DE9A}"/>
              </a:ext>
            </a:extLst>
          </p:cNvPr>
          <p:cNvSpPr/>
          <p:nvPr/>
        </p:nvSpPr>
        <p:spPr>
          <a:xfrm>
            <a:off x="24452" y="356876"/>
            <a:ext cx="3670234" cy="424621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AD2C5D6-A4CE-164C-BBC2-C6B36BA48499}"/>
              </a:ext>
            </a:extLst>
          </p:cNvPr>
          <p:cNvSpPr/>
          <p:nvPr/>
        </p:nvSpPr>
        <p:spPr>
          <a:xfrm>
            <a:off x="6868067" y="5221590"/>
            <a:ext cx="2275933" cy="164282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-25953" y="0"/>
            <a:ext cx="9144000" cy="351723"/>
            <a:chOff x="-25953" y="0"/>
            <a:chExt cx="9144000" cy="351723"/>
          </a:xfrm>
        </p:grpSpPr>
        <p:sp>
          <p:nvSpPr>
            <p:cNvPr id="46" name="Rectangle 45"/>
            <p:cNvSpPr/>
            <p:nvPr/>
          </p:nvSpPr>
          <p:spPr>
            <a:xfrm>
              <a:off x="-25953" y="0"/>
              <a:ext cx="9144000" cy="3517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P2 </a:t>
              </a:r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Knowledge Organiser </a:t>
              </a:r>
              <a:r>
                <a:rPr lang="en-GB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– 4.2.1 – Electricity</a:t>
              </a:r>
              <a:endParaRPr lang="en-GB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8636531" y="22437"/>
              <a:ext cx="324458" cy="324458"/>
            </a:xfrm>
            <a:prstGeom prst="rect">
              <a:avLst/>
            </a:prstGeom>
          </p:spPr>
        </p:pic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FF73351B-2D23-8E44-B175-C96D61E2096B}"/>
              </a:ext>
            </a:extLst>
          </p:cNvPr>
          <p:cNvSpPr/>
          <p:nvPr/>
        </p:nvSpPr>
        <p:spPr>
          <a:xfrm>
            <a:off x="3752007" y="356875"/>
            <a:ext cx="3076156" cy="142631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A8C6177-F7F7-D347-A012-E161D1C0027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450247" y="500405"/>
            <a:ext cx="1320886" cy="101008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BFF9585-E063-D04F-A842-D32B9139958E}"/>
              </a:ext>
            </a:extLst>
          </p:cNvPr>
          <p:cNvSpPr txBox="1"/>
          <p:nvPr/>
        </p:nvSpPr>
        <p:spPr>
          <a:xfrm>
            <a:off x="3773708" y="351270"/>
            <a:ext cx="1672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Resistors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entury Gothic" panose="020B0502020202020204" pitchFamily="34" charset="0"/>
              </a:rPr>
              <a:t>The </a:t>
            </a:r>
            <a:r>
              <a:rPr lang="en-GB" sz="1000" dirty="0">
                <a:latin typeface="Century Gothic" panose="020B0502020202020204" pitchFamily="34" charset="0"/>
              </a:rPr>
              <a:t>current through an ohmic conductor (at a constant temperature) is </a:t>
            </a:r>
            <a:r>
              <a:rPr lang="en-GB" sz="1000" b="1" dirty="0">
                <a:latin typeface="Century Gothic" panose="020B0502020202020204" pitchFamily="34" charset="0"/>
              </a:rPr>
              <a:t>directly proportional </a:t>
            </a:r>
            <a:r>
              <a:rPr lang="en-GB" sz="1000" dirty="0">
                <a:latin typeface="Century Gothic" panose="020B0502020202020204" pitchFamily="34" charset="0"/>
              </a:rPr>
              <a:t>to the potential difference across the resistor. </a:t>
            </a:r>
            <a:endParaRPr lang="en-GB" sz="1000" dirty="0" smtClean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BFF9585-E063-D04F-A842-D32B9139958E}"/>
              </a:ext>
            </a:extLst>
          </p:cNvPr>
          <p:cNvSpPr txBox="1"/>
          <p:nvPr/>
        </p:nvSpPr>
        <p:spPr>
          <a:xfrm>
            <a:off x="3756739" y="1790618"/>
            <a:ext cx="30143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entury Gothic" panose="020B0502020202020204" pitchFamily="34" charset="0"/>
              </a:rPr>
              <a:t>Required practical </a:t>
            </a:r>
            <a:endParaRPr lang="en-US" sz="10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Independent variable </a:t>
            </a:r>
            <a:r>
              <a:rPr lang="en-GB" sz="1000" dirty="0" smtClean="0">
                <a:latin typeface="Century Gothic" panose="020B0502020202020204" pitchFamily="34" charset="0"/>
              </a:rPr>
              <a:t>– Length of wire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Dependent variable </a:t>
            </a:r>
            <a:r>
              <a:rPr lang="en-GB" sz="1000" dirty="0" smtClean="0">
                <a:latin typeface="Century Gothic" panose="020B0502020202020204" pitchFamily="34" charset="0"/>
              </a:rPr>
              <a:t>– current and PD to calculate resistance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Control variable </a:t>
            </a:r>
            <a:r>
              <a:rPr lang="en-GB" sz="1000" dirty="0" smtClean="0">
                <a:latin typeface="Century Gothic" panose="020B0502020202020204" pitchFamily="34" charset="0"/>
              </a:rPr>
              <a:t>– Width of wire/ type of metal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781472" y="2747187"/>
            <a:ext cx="2996256" cy="181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5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B60271-E2CD-D345-9240-2FA98A3C8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19557"/>
              </p:ext>
            </p:extLst>
          </p:nvPr>
        </p:nvGraphicFramePr>
        <p:xfrm>
          <a:off x="17088" y="377677"/>
          <a:ext cx="9126912" cy="55728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2304">
                  <a:extLst>
                    <a:ext uri="{9D8B030D-6E8A-4147-A177-3AD203B41FA5}">
                      <a16:colId xmlns:a16="http://schemas.microsoft.com/office/drawing/2014/main" val="1469860458"/>
                    </a:ext>
                  </a:extLst>
                </a:gridCol>
                <a:gridCol w="3042304">
                  <a:extLst>
                    <a:ext uri="{9D8B030D-6E8A-4147-A177-3AD203B41FA5}">
                      <a16:colId xmlns:a16="http://schemas.microsoft.com/office/drawing/2014/main" val="1764750521"/>
                    </a:ext>
                  </a:extLst>
                </a:gridCol>
                <a:gridCol w="3042304">
                  <a:extLst>
                    <a:ext uri="{9D8B030D-6E8A-4147-A177-3AD203B41FA5}">
                      <a16:colId xmlns:a16="http://schemas.microsoft.com/office/drawing/2014/main" val="20991255"/>
                    </a:ext>
                  </a:extLst>
                </a:gridCol>
              </a:tblGrid>
              <a:tr h="97345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Direct and Alternating Potential Difference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Mains electricity is an ac supply. In the United Kingdom the domestic electricity supply has a frequency of 50 Hz and is about 230 V.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Energy Transfers in Everyday Appliances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lang="en-US" sz="1100" dirty="0">
                          <a:latin typeface="Century Gothic" panose="020B0502020202020204" pitchFamily="34" charset="0"/>
                        </a:rPr>
                        <a:t>amount of energy an appliance transfers depends on how long the appliance is switched on for and the power output of the appliance.  </a:t>
                      </a: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Energy Transferred = Power x Time</a:t>
                      </a:r>
                    </a:p>
                    <a:p>
                      <a:pPr algn="just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Energy Transferred  = Charge x Potential </a:t>
                      </a: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Difference</a:t>
                      </a:r>
                    </a:p>
                    <a:p>
                      <a:pPr algn="just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Often </a:t>
                      </a:r>
                      <a:r>
                        <a:rPr lang="en-US" sz="1100" dirty="0">
                          <a:latin typeface="Century Gothic" panose="020B0502020202020204" pitchFamily="34" charset="0"/>
                        </a:rPr>
                        <a:t>the power of a domestic appliance is measured in kW. There are 1000W in 1kW</a:t>
                      </a:r>
                      <a:r>
                        <a:rPr lang="en-US" sz="1050" dirty="0"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National Grid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system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 cables and transformers that links power stations to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consumers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Step-up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transformers increase the potential difference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from the power station before reaching the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cables.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Increasing the potential difference decreases the current, meaning less energy is wasted as heat 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transmission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cables have a low resistance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meaning less energy is wasted as heat.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This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increases the efficiency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 the National Grid.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Step-down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transformers decrease the potential difference.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This must happen before the supply reaches consumer for safety.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domestic homes the potential difference is decreased to 230V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720770"/>
                  </a:ext>
                </a:extLst>
              </a:tr>
              <a:tr h="3019251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Mains electricity 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Most electrical appliances are connected to the mains using three-core cable. </a:t>
                      </a:r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insulation covering each wire is colour coded for easy identification: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Live Wire – </a:t>
                      </a:r>
                      <a:r>
                        <a:rPr 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Brown – Carries</a:t>
                      </a:r>
                      <a:r>
                        <a:rPr lang="en-US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 current</a:t>
                      </a:r>
                      <a:endParaRPr lang="en-US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Neutral Wire – </a:t>
                      </a: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Blue – Completes the circuit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Earth </a:t>
                      </a:r>
                      <a:r>
                        <a:rPr lang="en-US" sz="1200" b="1" dirty="0" smtClean="0">
                          <a:solidFill>
                            <a:srgbClr val="FFC000"/>
                          </a:solidFill>
                          <a:latin typeface="Century Gothic" panose="020B0502020202020204" pitchFamily="34" charset="0"/>
                        </a:rPr>
                        <a:t>Wire</a:t>
                      </a:r>
                      <a:r>
                        <a:rPr lang="en-US" sz="1200" b="1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– </a:t>
                      </a: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Green and </a:t>
                      </a:r>
                      <a:r>
                        <a:rPr lang="en-US" sz="1200" b="1" dirty="0">
                          <a:solidFill>
                            <a:srgbClr val="FFC000"/>
                          </a:solidFill>
                          <a:latin typeface="Century Gothic" panose="020B0502020202020204" pitchFamily="34" charset="0"/>
                        </a:rPr>
                        <a:t>Yellow </a:t>
                      </a:r>
                      <a:r>
                        <a:rPr lang="en-US" sz="1200" b="1" dirty="0" smtClean="0">
                          <a:solidFill>
                            <a:srgbClr val="FFC000"/>
                          </a:solidFill>
                          <a:latin typeface="Century Gothic" panose="020B0502020202020204" pitchFamily="34" charset="0"/>
                        </a:rPr>
                        <a:t>Stripe</a:t>
                      </a:r>
                      <a:r>
                        <a:rPr lang="en-US" sz="1200" dirty="0" smtClean="0">
                          <a:solidFill>
                            <a:srgbClr val="FFC000"/>
                          </a:solidFill>
                          <a:latin typeface="Century Gothic" panose="020B0502020202020204" pitchFamily="34" charset="0"/>
                        </a:rPr>
                        <a:t>s - </a:t>
                      </a:r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safety </a:t>
                      </a: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wire to stop the appliance becoming live.   </a:t>
                      </a:r>
                      <a:endParaRPr lang="en-US" sz="1200" b="1" dirty="0" smtClean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n-US" sz="1200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r>
                        <a:rPr lang="en-US" sz="1200" dirty="0" smtClean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earth wire is at 0 V, it only carries a current if there is a fault. 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863002"/>
                  </a:ext>
                </a:extLst>
              </a:tr>
              <a:tr h="1364873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1912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D91372-7688-3748-83BD-7993633C7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63489"/>
              </p:ext>
            </p:extLst>
          </p:nvPr>
        </p:nvGraphicFramePr>
        <p:xfrm>
          <a:off x="3093245" y="2501376"/>
          <a:ext cx="2978944" cy="2075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383">
                  <a:extLst>
                    <a:ext uri="{9D8B030D-6E8A-4147-A177-3AD203B41FA5}">
                      <a16:colId xmlns:a16="http://schemas.microsoft.com/office/drawing/2014/main" val="4125392209"/>
                    </a:ext>
                  </a:extLst>
                </a:gridCol>
                <a:gridCol w="736387">
                  <a:extLst>
                    <a:ext uri="{9D8B030D-6E8A-4147-A177-3AD203B41FA5}">
                      <a16:colId xmlns:a16="http://schemas.microsoft.com/office/drawing/2014/main" val="926572190"/>
                    </a:ext>
                  </a:extLst>
                </a:gridCol>
                <a:gridCol w="624174">
                  <a:extLst>
                    <a:ext uri="{9D8B030D-6E8A-4147-A177-3AD203B41FA5}">
                      <a16:colId xmlns:a16="http://schemas.microsoft.com/office/drawing/2014/main" val="4005924716"/>
                    </a:ext>
                  </a:extLst>
                </a:gridCol>
              </a:tblGrid>
              <a:tr h="28051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Century Gothic" panose="020B0502020202020204" pitchFamily="34" charset="0"/>
                        </a:rPr>
                        <a:t>Quantity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Century Gothic" panose="020B0502020202020204" pitchFamily="34" charset="0"/>
                        </a:rPr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Century Gothic" panose="020B0502020202020204" pitchFamily="34" charset="0"/>
                        </a:rPr>
                        <a:t>Unit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865792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Energy Transferred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4680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Power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45155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Charge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133087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Potential Difference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67953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Current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897466"/>
                  </a:ext>
                </a:extLst>
              </a:tr>
              <a:tr h="2992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Resistance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 panose="020B0502020202020204" pitchFamily="34" charset="0"/>
                        </a:rPr>
                        <a:t>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2728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25953" y="0"/>
            <a:ext cx="9144000" cy="351723"/>
            <a:chOff x="-25953" y="0"/>
            <a:chExt cx="9144000" cy="351723"/>
          </a:xfrm>
        </p:grpSpPr>
        <p:sp>
          <p:nvSpPr>
            <p:cNvPr id="7" name="Rectangle 6"/>
            <p:cNvSpPr/>
            <p:nvPr/>
          </p:nvSpPr>
          <p:spPr>
            <a:xfrm>
              <a:off x="-25953" y="0"/>
              <a:ext cx="9144000" cy="3517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P2 </a:t>
              </a:r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Knowledge Organiser </a:t>
              </a:r>
              <a:r>
                <a:rPr lang="en-GB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– 4.2.1 – Electricity</a:t>
              </a:r>
              <a:endParaRPr lang="en-GB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36531" y="22437"/>
              <a:ext cx="324458" cy="324458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F73351B-2D23-8E44-B175-C96D61E2096B}"/>
              </a:ext>
            </a:extLst>
          </p:cNvPr>
          <p:cNvSpPr/>
          <p:nvPr/>
        </p:nvSpPr>
        <p:spPr>
          <a:xfrm>
            <a:off x="17089" y="4603144"/>
            <a:ext cx="3076156" cy="22548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73351B-2D23-8E44-B175-C96D61E2096B}"/>
              </a:ext>
            </a:extLst>
          </p:cNvPr>
          <p:cNvSpPr/>
          <p:nvPr/>
        </p:nvSpPr>
        <p:spPr>
          <a:xfrm>
            <a:off x="3093244" y="4603140"/>
            <a:ext cx="6050755" cy="22548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BFF755-F81D-4746-895C-68ED281218BF}"/>
              </a:ext>
            </a:extLst>
          </p:cNvPr>
          <p:cNvSpPr txBox="1"/>
          <p:nvPr/>
        </p:nvSpPr>
        <p:spPr>
          <a:xfrm>
            <a:off x="6138618" y="4635519"/>
            <a:ext cx="2892517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entury Gothic" panose="020B0502020202020204" pitchFamily="34" charset="0"/>
              </a:rPr>
              <a:t>Static electricity (TRIPLE)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50" dirty="0" smtClean="0">
                <a:latin typeface="Century Gothic" panose="020B0502020202020204" pitchFamily="34" charset="0"/>
              </a:rPr>
              <a:t>When insulating materials are rubbed together they become electrically charged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50" b="1" dirty="0" smtClean="0">
                <a:latin typeface="Century Gothic" panose="020B0502020202020204" pitchFamily="34" charset="0"/>
              </a:rPr>
              <a:t>Negatively charged electrons are rubbed off one material onto another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50" dirty="0" smtClean="0">
                <a:latin typeface="Century Gothic" panose="020B0502020202020204" pitchFamily="34" charset="0"/>
              </a:rPr>
              <a:t>The material that lost electrons becomes positively charged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50" dirty="0" smtClean="0">
                <a:latin typeface="Century Gothic" panose="020B0502020202020204" pitchFamily="34" charset="0"/>
              </a:rPr>
              <a:t>The material that gains electrons becomes </a:t>
            </a:r>
            <a:r>
              <a:rPr lang="en-GB" sz="1150" smtClean="0">
                <a:latin typeface="Century Gothic" panose="020B0502020202020204" pitchFamily="34" charset="0"/>
              </a:rPr>
              <a:t>negatively charged</a:t>
            </a:r>
            <a:endParaRPr lang="en-GB" sz="1150" dirty="0"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" y="4750013"/>
            <a:ext cx="2950496" cy="17434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93245" y="4611231"/>
            <a:ext cx="2978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GB" sz="1200" b="1" dirty="0">
                <a:latin typeface="Century Gothic" panose="020B0502020202020204" pitchFamily="34" charset="0"/>
              </a:rPr>
              <a:t>Power</a:t>
            </a:r>
          </a:p>
          <a:p>
            <a:pPr lvl="0" algn="just">
              <a:defRPr/>
            </a:pPr>
            <a:r>
              <a:rPr lang="en-GB" sz="1200" dirty="0">
                <a:latin typeface="Century Gothic" panose="020B0502020202020204" pitchFamily="34" charset="0"/>
              </a:rPr>
              <a:t>The rate of energy transfer (power) in any circuit is related to the potential difference across the circuit and the current through it. </a:t>
            </a:r>
            <a:endParaRPr lang="en-GB" sz="12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lvl="0" algn="ctr">
              <a:defRPr/>
            </a:pPr>
            <a:r>
              <a:rPr lang="en-GB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Power = Potential Difference x Current</a:t>
            </a:r>
          </a:p>
          <a:p>
            <a:pPr lvl="0" algn="ctr">
              <a:defRPr/>
            </a:pP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>
              <a:defRPr/>
            </a:pPr>
            <a:r>
              <a:rPr lang="en-GB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Power = (Current)</a:t>
            </a:r>
            <a:r>
              <a:rPr lang="en-GB" sz="1200" b="1" baseline="30000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GB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x Resistance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Straight Connector 9"/>
          <p:cNvCxnSpPr>
            <a:stCxn id="13" idx="0"/>
            <a:endCxn id="13" idx="2"/>
          </p:cNvCxnSpPr>
          <p:nvPr/>
        </p:nvCxnSpPr>
        <p:spPr>
          <a:xfrm>
            <a:off x="6118622" y="4603140"/>
            <a:ext cx="0" cy="225485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32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7F65C0F44584AA374706A346F9F52" ma:contentTypeVersion="15" ma:contentTypeDescription="Create a new document." ma:contentTypeScope="" ma:versionID="cdae2e6f49a91da88d62a48b7b9f301e">
  <xsd:schema xmlns:xsd="http://www.w3.org/2001/XMLSchema" xmlns:xs="http://www.w3.org/2001/XMLSchema" xmlns:p="http://schemas.microsoft.com/office/2006/metadata/properties" xmlns:ns2="c3008b57-3869-4841-8903-9512bd1c11d5" xmlns:ns3="7bd4f911-043d-484b-8ac4-945b49891986" targetNamespace="http://schemas.microsoft.com/office/2006/metadata/properties" ma:root="true" ma:fieldsID="5fbe44a068b96e9954872bfd115c792e" ns2:_="" ns3:_="">
    <xsd:import namespace="c3008b57-3869-4841-8903-9512bd1c11d5"/>
    <xsd:import namespace="7bd4f911-043d-484b-8ac4-945b4989198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8b57-3869-4841-8903-9512bd1c11d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6eebefc-da06-4060-b0ee-af1a38e99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4f911-043d-484b-8ac4-945b4989198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40f20e-cd8e-497c-a163-9e3d772496e6}" ma:internalName="TaxCatchAll" ma:showField="CatchAllData" ma:web="7bd4f911-043d-484b-8ac4-945b49891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008b57-3869-4841-8903-9512bd1c11d5">
      <Terms xmlns="http://schemas.microsoft.com/office/infopath/2007/PartnerControls"/>
    </lcf76f155ced4ddcb4097134ff3c332f>
    <TaxCatchAll xmlns="7bd4f911-043d-484b-8ac4-945b49891986" xsi:nil="true"/>
  </documentManagement>
</p:properties>
</file>

<file path=customXml/itemProps1.xml><?xml version="1.0" encoding="utf-8"?>
<ds:datastoreItem xmlns:ds="http://schemas.openxmlformats.org/officeDocument/2006/customXml" ds:itemID="{3679DD64-F574-406F-A9E1-45F36A9CE02A}"/>
</file>

<file path=customXml/itemProps2.xml><?xml version="1.0" encoding="utf-8"?>
<ds:datastoreItem xmlns:ds="http://schemas.openxmlformats.org/officeDocument/2006/customXml" ds:itemID="{B38B95EE-F886-4295-BBA2-BBB56DE80C89}"/>
</file>

<file path=customXml/itemProps3.xml><?xml version="1.0" encoding="utf-8"?>
<ds:datastoreItem xmlns:ds="http://schemas.openxmlformats.org/officeDocument/2006/customXml" ds:itemID="{AF044A7F-3A6F-4939-B62A-CD16AD3E7EA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4521</TotalTime>
  <Words>692</Words>
  <Application>Microsoft Office PowerPoint</Application>
  <PresentationFormat>On-screen Show (4:3)</PresentationFormat>
  <Paragraphs>131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Phillips</dc:creator>
  <cp:lastModifiedBy>Nicola Moore</cp:lastModifiedBy>
  <cp:revision>166</cp:revision>
  <cp:lastPrinted>2018-03-03T19:31:03Z</cp:lastPrinted>
  <dcterms:created xsi:type="dcterms:W3CDTF">2018-02-18T16:22:19Z</dcterms:created>
  <dcterms:modified xsi:type="dcterms:W3CDTF">2019-07-19T08:01:58Z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0x010100DEB7F65C0F44584AA374706A346F9F52</vt:lpwstr>
  </property>
  <property fmtid="{D5CDD505-2E9C-101B-9397-08002B2CF9AE}" pid="3" name="Order">
    <vt:r8>9223800</vt:r8>
  </property>
  <property fmtid="{D5CDD505-2E9C-101B-9397-08002B2CF9AE}" pid="4" name="MediaServiceImageTags">
    <vt:lpwstr/>
  </property>
</Properties>
</file>