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761"/>
  </p:normalViewPr>
  <p:slideViewPr>
    <p:cSldViewPr snapToGrid="0" snapToObjects="1">
      <p:cViewPr varScale="1">
        <p:scale>
          <a:sx n="56" d="100"/>
          <a:sy n="56" d="100"/>
        </p:scale>
        <p:origin x="78" y="32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Kitley" userId="9f805489-6f73-452a-a368-c9a078bacede" providerId="ADAL" clId="{EB29B203-5AF1-40C3-8AE3-BB1C91A76B1B}"/>
    <pc:docChg chg="modSld">
      <pc:chgData name="David Kitley" userId="9f805489-6f73-452a-a368-c9a078bacede" providerId="ADAL" clId="{EB29B203-5AF1-40C3-8AE3-BB1C91A76B1B}" dt="2020-04-21T08:17:11.965" v="0" actId="1076"/>
      <pc:docMkLst>
        <pc:docMk/>
      </pc:docMkLst>
      <pc:sldChg chg="modSp">
        <pc:chgData name="David Kitley" userId="9f805489-6f73-452a-a368-c9a078bacede" providerId="ADAL" clId="{EB29B203-5AF1-40C3-8AE3-BB1C91A76B1B}" dt="2020-04-21T08:17:11.965" v="0" actId="1076"/>
        <pc:sldMkLst>
          <pc:docMk/>
          <pc:sldMk cId="4162927809" sldId="257"/>
        </pc:sldMkLst>
        <pc:spChg chg="mod">
          <ac:chgData name="David Kitley" userId="9f805489-6f73-452a-a368-c9a078bacede" providerId="ADAL" clId="{EB29B203-5AF1-40C3-8AE3-BB1C91A76B1B}" dt="2020-04-21T08:17:11.965" v="0" actId="1076"/>
          <ac:spMkLst>
            <pc:docMk/>
            <pc:sldMk cId="4162927809" sldId="257"/>
            <ac:spMk id="36" creationId="{342AAAC1-EBD5-2C44-8AE2-E87F44DBB9A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83BD9-A970-004D-B7C7-D6C725457E9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DFB57-8F38-9649-BE32-C8A0376FC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8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FB57-8F38-9649-BE32-C8A0376FCA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7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FB57-8F38-9649-BE32-C8A0376FC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0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9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0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0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9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7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0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828CDE0-4E85-7B43-865B-945CF507078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0C25AB-A835-7A4B-B339-AB276528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6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96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9320B956-E83D-B846-A602-958EAC94AE5E}"/>
              </a:ext>
            </a:extLst>
          </p:cNvPr>
          <p:cNvSpPr txBox="1"/>
          <p:nvPr/>
        </p:nvSpPr>
        <p:spPr>
          <a:xfrm>
            <a:off x="-4" y="380575"/>
            <a:ext cx="18478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Energy Stores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Gravitational potential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Magnetic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Internal thermal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Chemical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Kinetic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Electrostatic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Elastic potential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Nuclear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As one store empties, another store is filled by the same amount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entury Gothic" panose="020B0502020202020204" pitchFamily="34" charset="0"/>
              </a:rPr>
              <a:t>Conservation of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entury Gothic" panose="020B0502020202020204" pitchFamily="34" charset="0"/>
              </a:rPr>
              <a:t>Energy usually wasted as thermal energy</a:t>
            </a:r>
            <a:endParaRPr lang="en-GB" sz="900" dirty="0">
              <a:latin typeface="Century Gothic" panose="020B0502020202020204" pitchFamily="34" charset="0"/>
            </a:endParaRPr>
          </a:p>
          <a:p>
            <a:endParaRPr lang="en-US" sz="1000" b="1" dirty="0">
              <a:latin typeface="Century Gothic" panose="020B0502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7736E8-5581-1241-8A56-7512A2902BD9}"/>
              </a:ext>
            </a:extLst>
          </p:cNvPr>
          <p:cNvSpPr/>
          <p:nvPr/>
        </p:nvSpPr>
        <p:spPr>
          <a:xfrm>
            <a:off x="0" y="359564"/>
            <a:ext cx="3178180" cy="288333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2E150DC-A841-EE42-AE6E-FC4173603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02148"/>
              </p:ext>
            </p:extLst>
          </p:nvPr>
        </p:nvGraphicFramePr>
        <p:xfrm>
          <a:off x="6626268" y="359561"/>
          <a:ext cx="2517731" cy="5456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7817">
                  <a:extLst>
                    <a:ext uri="{9D8B030D-6E8A-4147-A177-3AD203B41FA5}">
                      <a16:colId xmlns:a16="http://schemas.microsoft.com/office/drawing/2014/main" val="4125392209"/>
                    </a:ext>
                  </a:extLst>
                </a:gridCol>
                <a:gridCol w="622377">
                  <a:extLst>
                    <a:ext uri="{9D8B030D-6E8A-4147-A177-3AD203B41FA5}">
                      <a16:colId xmlns:a16="http://schemas.microsoft.com/office/drawing/2014/main" val="926572190"/>
                    </a:ext>
                  </a:extLst>
                </a:gridCol>
                <a:gridCol w="527537">
                  <a:extLst>
                    <a:ext uri="{9D8B030D-6E8A-4147-A177-3AD203B41FA5}">
                      <a16:colId xmlns:a16="http://schemas.microsoft.com/office/drawing/2014/main" val="4005924716"/>
                    </a:ext>
                  </a:extLst>
                </a:gridCol>
              </a:tblGrid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Quantity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Unit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865792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Kinetic Energy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 err="1"/>
                        <a:t>E</a:t>
                      </a:r>
                      <a:r>
                        <a:rPr lang="en-US" sz="1000" i="1" baseline="-25000" dirty="0" err="1"/>
                        <a:t>k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134680"/>
                  </a:ext>
                </a:extLst>
              </a:tr>
              <a:tr h="40579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Elastic Potential Energy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 err="1"/>
                        <a:t>E</a:t>
                      </a:r>
                      <a:r>
                        <a:rPr lang="en-US" sz="1000" i="1" baseline="-25000" dirty="0" err="1"/>
                        <a:t>e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545155"/>
                  </a:ext>
                </a:extLst>
              </a:tr>
              <a:tr h="40579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Gravitational Potential Energy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E</a:t>
                      </a:r>
                      <a:r>
                        <a:rPr lang="en-US" sz="1000" i="1" baseline="-25000" dirty="0"/>
                        <a:t>p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133087"/>
                  </a:ext>
                </a:extLst>
              </a:tr>
              <a:tr h="40579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Change in Thermal Energy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𝚫E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267953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Energy Transferred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32728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Work Done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266561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Mass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075292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Speed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m/s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003755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Spring Constant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N/m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854017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Extension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766724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Height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658261"/>
                  </a:ext>
                </a:extLst>
              </a:tr>
              <a:tr h="40579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Gravitational Field Strength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N/kg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226001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Weight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5291529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Specific Heat Capacity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J/kg°C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612531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Temperature Change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0" dirty="0"/>
                        <a:t>𝚫</a:t>
                      </a:r>
                      <a:r>
                        <a:rPr lang="en-US" sz="1000" i="0" dirty="0" err="1"/>
                        <a:t>θ</a:t>
                      </a:r>
                      <a:endParaRPr lang="en-US" sz="10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21563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Power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889217"/>
                  </a:ext>
                </a:extLst>
              </a:tr>
              <a:tr h="2738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Time 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i="1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574325"/>
                  </a:ext>
                </a:extLst>
              </a:tr>
            </a:tbl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4DC68A98-3225-BC4F-9718-0E3B1B1B33BD}"/>
              </a:ext>
            </a:extLst>
          </p:cNvPr>
          <p:cNvSpPr/>
          <p:nvPr/>
        </p:nvSpPr>
        <p:spPr>
          <a:xfrm>
            <a:off x="3178180" y="359562"/>
            <a:ext cx="3443738" cy="86177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7969B38-19A6-E646-9801-FA506DA706CC}"/>
              </a:ext>
            </a:extLst>
          </p:cNvPr>
          <p:cNvSpPr txBox="1"/>
          <p:nvPr/>
        </p:nvSpPr>
        <p:spPr>
          <a:xfrm>
            <a:off x="3156559" y="359561"/>
            <a:ext cx="34679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Kinetic Energy</a:t>
            </a: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Kinetic energy stores describe the energy that an object has because it is moving.  It is calculated using the formula:</a:t>
            </a:r>
            <a:endParaRPr lang="en-GB" sz="400" dirty="0">
              <a:latin typeface="Century Gothic" panose="020B0502020202020204" pitchFamily="34" charset="0"/>
            </a:endParaRP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Kinetic Energy = 0.5 x mass x (speed)</a:t>
            </a:r>
            <a:r>
              <a:rPr lang="en-GB" sz="1000" b="1" baseline="30000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endParaRPr lang="en-GB" sz="1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1C79EB4-6DD2-5A4B-AAC6-46E71B7ABA82}"/>
              </a:ext>
            </a:extLst>
          </p:cNvPr>
          <p:cNvSpPr/>
          <p:nvPr/>
        </p:nvSpPr>
        <p:spPr>
          <a:xfrm>
            <a:off x="3186853" y="2457014"/>
            <a:ext cx="3434489" cy="191256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EE9AC7-7993-D445-B309-AF70F786C754}"/>
              </a:ext>
            </a:extLst>
          </p:cNvPr>
          <p:cNvSpPr txBox="1"/>
          <p:nvPr/>
        </p:nvSpPr>
        <p:spPr>
          <a:xfrm>
            <a:off x="3156561" y="1221335"/>
            <a:ext cx="3464782" cy="1205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Elastic Potential Energy</a:t>
            </a:r>
          </a:p>
          <a:p>
            <a:pPr algn="ctr"/>
            <a:r>
              <a:rPr lang="en-GB" sz="1000" dirty="0">
                <a:latin typeface="Century Gothic" panose="020B0502020202020204" pitchFamily="34" charset="0"/>
              </a:rPr>
              <a:t>Elastic potential energy stores describe the energy that is stored in a spring when you squash or stretch it.  </a:t>
            </a:r>
            <a:r>
              <a:rPr lang="en-GB" sz="965" b="1" dirty="0">
                <a:solidFill>
                  <a:srgbClr val="FF0000"/>
                </a:solidFill>
                <a:latin typeface="Century Gothic" panose="020B0502020202020204" pitchFamily="34" charset="0"/>
              </a:rPr>
              <a:t>Elastic Potential Energy = 0.5 x spring constant x (extension)</a:t>
            </a:r>
            <a:r>
              <a:rPr lang="en-GB" sz="965" b="1" baseline="30000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</a:p>
          <a:p>
            <a:pPr algn="ctr"/>
            <a:endParaRPr lang="en-GB" sz="400" baseline="30000" dirty="0">
              <a:latin typeface="Century Gothic" panose="020B0502020202020204" pitchFamily="34" charset="0"/>
            </a:endParaRP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Assuming the limit of proportionality has not been exceeded.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42AAAC1-EBD5-2C44-8AE2-E87F44DBB9A7}"/>
              </a:ext>
            </a:extLst>
          </p:cNvPr>
          <p:cNvSpPr txBox="1"/>
          <p:nvPr/>
        </p:nvSpPr>
        <p:spPr>
          <a:xfrm>
            <a:off x="3192472" y="2505354"/>
            <a:ext cx="34288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Gravitational Potential Energy</a:t>
            </a: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Gravitational potential energy stores describe the energy that is stored in an object because of its position above the ground</a:t>
            </a: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  <a:p>
            <a:pPr algn="ctr"/>
            <a:r>
              <a:rPr lang="en-GB" sz="1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g.p.e</a:t>
            </a:r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Mass x Gravitational Field Strength x Height</a:t>
            </a: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Objects with mass have weight due to gravitational field strength. </a:t>
            </a:r>
          </a:p>
          <a:p>
            <a:pPr algn="just"/>
            <a:endParaRPr lang="en-GB" sz="1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Weight = Mass x Gravitational Field Strength</a:t>
            </a: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This means that:  </a:t>
            </a:r>
            <a:r>
              <a:rPr lang="en-GB" sz="1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g.p.e</a:t>
            </a:r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Weight x Height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2BE2872-417D-364A-BEBB-EC1B9FD53BD8}"/>
              </a:ext>
            </a:extLst>
          </p:cNvPr>
          <p:cNvSpPr/>
          <p:nvPr/>
        </p:nvSpPr>
        <p:spPr>
          <a:xfrm>
            <a:off x="3186852" y="4369576"/>
            <a:ext cx="3434489" cy="144655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325698D-E9E6-7D4B-B9A9-B78516C53517}"/>
              </a:ext>
            </a:extLst>
          </p:cNvPr>
          <p:cNvSpPr txBox="1"/>
          <p:nvPr/>
        </p:nvSpPr>
        <p:spPr>
          <a:xfrm>
            <a:off x="3186851" y="4369576"/>
            <a:ext cx="34344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Change in Thermal Energy</a:t>
            </a: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Thermal energy stores describe the energy a substance has because of its temperature</a:t>
            </a: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Change in Thermal Energy = Mass x Specific Heat Capacity x Temperature Change</a:t>
            </a: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  <a:p>
            <a:pPr algn="just"/>
            <a:r>
              <a:rPr lang="en-GB" sz="1000" b="1" dirty="0">
                <a:latin typeface="Century Gothic" panose="020B0502020202020204" pitchFamily="34" charset="0"/>
              </a:rPr>
              <a:t>The specific heat capacity of a substance is the amount of energy required to raise the temperature of 1kg of the substance by 1°C.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A440E7B-60D4-B649-9A7C-0B4111DEC2CB}"/>
              </a:ext>
            </a:extLst>
          </p:cNvPr>
          <p:cNvSpPr/>
          <p:nvPr/>
        </p:nvSpPr>
        <p:spPr>
          <a:xfrm>
            <a:off x="3186850" y="5816127"/>
            <a:ext cx="5957149" cy="104187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6ADB9A4-0D78-3146-B7E0-3A68C14CEC13}"/>
              </a:ext>
            </a:extLst>
          </p:cNvPr>
          <p:cNvSpPr/>
          <p:nvPr/>
        </p:nvSpPr>
        <p:spPr>
          <a:xfrm>
            <a:off x="1726" y="3242897"/>
            <a:ext cx="3178180" cy="257322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859BAD-74F8-B747-BA1D-59FCD33BA45E}"/>
              </a:ext>
            </a:extLst>
          </p:cNvPr>
          <p:cNvSpPr txBox="1"/>
          <p:nvPr/>
        </p:nvSpPr>
        <p:spPr>
          <a:xfrm>
            <a:off x="-19112" y="5816125"/>
            <a:ext cx="31638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Efficiency</a:t>
            </a: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Is a measure of useful energy output of a system</a:t>
            </a:r>
            <a:endParaRPr lang="en-GB" sz="400" dirty="0">
              <a:latin typeface="Century Gothic" panose="020B0502020202020204" pitchFamily="34" charset="0"/>
            </a:endParaRPr>
          </a:p>
          <a:p>
            <a:pPr algn="just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Efficiency = useful output energy / total input energy</a:t>
            </a:r>
          </a:p>
          <a:p>
            <a:pPr algn="just"/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Efficiency = useful power output / total power input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6B0D74F-0AAC-9B4B-B156-2B2F62412594}"/>
              </a:ext>
            </a:extLst>
          </p:cNvPr>
          <p:cNvSpPr/>
          <p:nvPr/>
        </p:nvSpPr>
        <p:spPr>
          <a:xfrm>
            <a:off x="-5221" y="5816126"/>
            <a:ext cx="3178180" cy="104187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E5CDCC-45D1-E74D-AB2D-4CD6B6179D47}"/>
              </a:ext>
            </a:extLst>
          </p:cNvPr>
          <p:cNvSpPr/>
          <p:nvPr/>
        </p:nvSpPr>
        <p:spPr>
          <a:xfrm>
            <a:off x="6625690" y="351341"/>
            <a:ext cx="2518309" cy="546478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20B956-E83D-B846-A602-958EAC94AE5E}"/>
              </a:ext>
            </a:extLst>
          </p:cNvPr>
          <p:cNvSpPr txBox="1"/>
          <p:nvPr/>
        </p:nvSpPr>
        <p:spPr>
          <a:xfrm>
            <a:off x="1552465" y="406221"/>
            <a:ext cx="1609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Century Gothic" panose="020B0502020202020204" pitchFamily="34" charset="0"/>
              </a:rPr>
              <a:t>Energy pathways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Mechanical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Internal thermal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Radiation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Electrostatic</a:t>
            </a:r>
            <a:endParaRPr lang="en-GB" sz="900" dirty="0">
              <a:latin typeface="Century Gothic" panose="020B0502020202020204" pitchFamily="34" charset="0"/>
            </a:endParaRPr>
          </a:p>
          <a:p>
            <a:endParaRPr lang="en-US" sz="1000" b="1" dirty="0">
              <a:latin typeface="Century Gothic" panose="020B0502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50" y="1286973"/>
            <a:ext cx="1304925" cy="188595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-25953" y="0"/>
            <a:ext cx="9144000" cy="351723"/>
            <a:chOff x="-25953" y="0"/>
            <a:chExt cx="9144000" cy="351723"/>
          </a:xfrm>
        </p:grpSpPr>
        <p:sp>
          <p:nvSpPr>
            <p:cNvPr id="23" name="Rectangle 22"/>
            <p:cNvSpPr/>
            <p:nvPr/>
          </p:nvSpPr>
          <p:spPr>
            <a:xfrm>
              <a:off x="-25953" y="0"/>
              <a:ext cx="9144000" cy="351723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P1 Knowledge Organiser – 4.1.1 – Energy</a:t>
              </a: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36531" y="22437"/>
              <a:ext cx="324458" cy="324458"/>
            </a:xfrm>
            <a:prstGeom prst="rect">
              <a:avLst/>
            </a:prstGeom>
          </p:spPr>
        </p:pic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054" y="3344257"/>
            <a:ext cx="1236898" cy="104710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A3379D7-1493-1C4A-9ED5-4350DDE66C0C}"/>
              </a:ext>
            </a:extLst>
          </p:cNvPr>
          <p:cNvSpPr txBox="1"/>
          <p:nvPr/>
        </p:nvSpPr>
        <p:spPr>
          <a:xfrm>
            <a:off x="-17683" y="3217252"/>
            <a:ext cx="229685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Energy Transfers in a System</a:t>
            </a:r>
            <a:endParaRPr lang="en-GB" sz="10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Energy can be </a:t>
            </a:r>
            <a:r>
              <a:rPr lang="en-GB" sz="1000" b="1" dirty="0">
                <a:latin typeface="Century Gothic" panose="020B0502020202020204" pitchFamily="34" charset="0"/>
              </a:rPr>
              <a:t>transferred usefully, stored or dissipated</a:t>
            </a:r>
            <a:r>
              <a:rPr lang="en-GB" sz="1000" dirty="0">
                <a:latin typeface="Century Gothic" panose="020B0502020202020204" pitchFamily="34" charset="0"/>
              </a:rPr>
              <a:t>, but cannot be created or destroyed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entury Gothic" panose="020B0502020202020204" pitchFamily="34" charset="0"/>
              </a:rPr>
              <a:t>Dissipation is reduced by  lubrication or Insulation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entury Gothic" panose="020B0502020202020204" pitchFamily="34" charset="0"/>
              </a:rPr>
              <a:t>Rate of cooling of a building is affected by the thickness and thermal conductivity of the walls</a:t>
            </a:r>
            <a:endParaRPr lang="en-GB" sz="10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4967785"/>
            <a:ext cx="3192472" cy="136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E4E2915-93BC-2A42-AB28-725078341780}"/>
              </a:ext>
            </a:extLst>
          </p:cNvPr>
          <p:cNvSpPr txBox="1"/>
          <p:nvPr/>
        </p:nvSpPr>
        <p:spPr>
          <a:xfrm>
            <a:off x="-25953" y="4953298"/>
            <a:ext cx="31665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entury Gothic" panose="020B0502020202020204" pitchFamily="34" charset="0"/>
              </a:rPr>
              <a:t>Power</a:t>
            </a:r>
          </a:p>
          <a:p>
            <a:pPr algn="just"/>
            <a:r>
              <a:rPr lang="en-GB" sz="1000" dirty="0">
                <a:latin typeface="Century Gothic" panose="020B0502020202020204" pitchFamily="34" charset="0"/>
              </a:rPr>
              <a:t>Power is the rate at which energy is transferred or the rate at which work is done		</a:t>
            </a:r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Power = Energy Transferred / Time</a:t>
            </a:r>
          </a:p>
          <a:p>
            <a:r>
              <a:rPr lang="en-GB" sz="1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                     Power = Work Done / Time</a:t>
            </a: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  <a:p>
            <a:pPr algn="ctr"/>
            <a:endParaRPr lang="en-GB" sz="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737706"/>
              </p:ext>
            </p:extLst>
          </p:nvPr>
        </p:nvGraphicFramePr>
        <p:xfrm>
          <a:off x="3267835" y="5866756"/>
          <a:ext cx="579517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726">
                  <a:extLst>
                    <a:ext uri="{9D8B030D-6E8A-4147-A177-3AD203B41FA5}">
                      <a16:colId xmlns:a16="http://schemas.microsoft.com/office/drawing/2014/main" val="1086174862"/>
                    </a:ext>
                  </a:extLst>
                </a:gridCol>
                <a:gridCol w="1931726">
                  <a:extLst>
                    <a:ext uri="{9D8B030D-6E8A-4147-A177-3AD203B41FA5}">
                      <a16:colId xmlns:a16="http://schemas.microsoft.com/office/drawing/2014/main" val="2009019812"/>
                    </a:ext>
                  </a:extLst>
                </a:gridCol>
                <a:gridCol w="1931726">
                  <a:extLst>
                    <a:ext uri="{9D8B030D-6E8A-4147-A177-3AD203B41FA5}">
                      <a16:colId xmlns:a16="http://schemas.microsoft.com/office/drawing/2014/main" val="178066494"/>
                    </a:ext>
                  </a:extLst>
                </a:gridCol>
              </a:tblGrid>
              <a:tr h="294473">
                <a:tc>
                  <a:txBody>
                    <a:bodyPr/>
                    <a:lstStyle/>
                    <a:p>
                      <a:r>
                        <a:rPr lang="en-GB" sz="1400" dirty="0"/>
                        <a:t>Energy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Renewable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Non-renewable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230350"/>
                  </a:ext>
                </a:extLst>
              </a:tr>
              <a:tr h="294473">
                <a:tc>
                  <a:txBody>
                    <a:bodyPr/>
                    <a:lstStyle/>
                    <a:p>
                      <a:r>
                        <a:rPr lang="en-GB" sz="14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688407"/>
                  </a:ext>
                </a:extLst>
              </a:tr>
              <a:tr h="294473">
                <a:tc>
                  <a:txBody>
                    <a:bodyPr/>
                    <a:lstStyle/>
                    <a:p>
                      <a:r>
                        <a:rPr lang="en-GB" sz="1400" dirty="0"/>
                        <a:t>Disadvantages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964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927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B60271-E2CD-D345-9240-2FA98A3C8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293671"/>
              </p:ext>
            </p:extLst>
          </p:nvPr>
        </p:nvGraphicFramePr>
        <p:xfrm>
          <a:off x="123825" y="377678"/>
          <a:ext cx="8842045" cy="64340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7458">
                  <a:extLst>
                    <a:ext uri="{9D8B030D-6E8A-4147-A177-3AD203B41FA5}">
                      <a16:colId xmlns:a16="http://schemas.microsoft.com/office/drawing/2014/main" val="1469860458"/>
                    </a:ext>
                  </a:extLst>
                </a:gridCol>
                <a:gridCol w="2335221">
                  <a:extLst>
                    <a:ext uri="{9D8B030D-6E8A-4147-A177-3AD203B41FA5}">
                      <a16:colId xmlns:a16="http://schemas.microsoft.com/office/drawing/2014/main" val="1291120729"/>
                    </a:ext>
                  </a:extLst>
                </a:gridCol>
                <a:gridCol w="1156125">
                  <a:extLst>
                    <a:ext uri="{9D8B030D-6E8A-4147-A177-3AD203B41FA5}">
                      <a16:colId xmlns:a16="http://schemas.microsoft.com/office/drawing/2014/main" val="580419080"/>
                    </a:ext>
                  </a:extLst>
                </a:gridCol>
                <a:gridCol w="1294410">
                  <a:extLst>
                    <a:ext uri="{9D8B030D-6E8A-4147-A177-3AD203B41FA5}">
                      <a16:colId xmlns:a16="http://schemas.microsoft.com/office/drawing/2014/main" val="3914774153"/>
                    </a:ext>
                  </a:extLst>
                </a:gridCol>
                <a:gridCol w="1282535">
                  <a:extLst>
                    <a:ext uri="{9D8B030D-6E8A-4147-A177-3AD203B41FA5}">
                      <a16:colId xmlns:a16="http://schemas.microsoft.com/office/drawing/2014/main" val="622761803"/>
                    </a:ext>
                  </a:extLst>
                </a:gridCol>
                <a:gridCol w="1686296">
                  <a:extLst>
                    <a:ext uri="{9D8B030D-6E8A-4147-A177-3AD203B41FA5}">
                      <a16:colId xmlns:a16="http://schemas.microsoft.com/office/drawing/2014/main" val="3618745848"/>
                    </a:ext>
                  </a:extLst>
                </a:gridCol>
              </a:tblGrid>
              <a:tr h="348778">
                <a:tc gridSpan="3"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B050"/>
                          </a:solidFill>
                        </a:rPr>
                        <a:t>Renewable Energy: </a:t>
                      </a:r>
                      <a:r>
                        <a:rPr lang="en-GB" sz="14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 that are replenished at the same rate as they are used. </a:t>
                      </a:r>
                      <a:endParaRPr lang="en-GB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Renewable Energy: </a:t>
                      </a:r>
                      <a:r>
                        <a:rPr lang="en-GB" sz="14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 that are replenished slower than the rate as which they are used. 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720770"/>
                  </a:ext>
                </a:extLst>
              </a:tr>
              <a:tr h="38057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Energy Resource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Description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Renewable/ Non 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Way Used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Reliability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Environmental Impact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63002"/>
                  </a:ext>
                </a:extLst>
              </a:tr>
              <a:tr h="52695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Fossil Fuel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Coal, oil and natural gas that are extracted from the Earth and burned.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0070C0"/>
                          </a:solidFill>
                        </a:rPr>
                        <a:t>Non-Renewable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Transport, electricity generation and heating. </a:t>
                      </a:r>
                      <a:endParaRPr lang="en-GB" sz="1000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Reliable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Produce greenhouse gases.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025320"/>
                  </a:ext>
                </a:extLst>
              </a:tr>
              <a:tr h="52695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Nuclear Fuel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Energy from atoms.  Uranium is a nuclear fuel and transfers energy when the nucleus splits in two.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70C0"/>
                          </a:solidFill>
                        </a:rPr>
                        <a:t>Non-Renewable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Electricity generation.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Reliable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No greenhouse gases, but radioactive waste is made.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057424"/>
                  </a:ext>
                </a:extLst>
              </a:tr>
              <a:tr h="52695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Biofuel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A fuel taken from living or recently living things.  An example of a biofuel is animal waste.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00B050"/>
                          </a:solidFill>
                        </a:rPr>
                        <a:t>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Transport, electricity generation and heating. </a:t>
                      </a:r>
                      <a:endParaRPr lang="en-GB" sz="1000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Reliable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It is carbon neutral.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965828"/>
                  </a:ext>
                </a:extLst>
              </a:tr>
              <a:tr h="52695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Wind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The force of wind turns blades and a generator at the top of a narrow tower.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</a:rPr>
                        <a:t>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Electricity generation.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Unreliable as when there is no wind they don’t work.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Unsightly and make a noise.  Don’t produce greenhouse gases.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947619"/>
                  </a:ext>
                </a:extLst>
              </a:tr>
              <a:tr h="6733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Hydroelectricity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Can be generated when rainwater collects behind a reservoir and flows downhill.  This turns a turbine.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</a:rPr>
                        <a:t>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Electricity generation.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Affected by droughts if the reservoirs dry up.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Large reservoirs of water needed and habitats can be flooded to do this. Don’t produce greenhouse gases.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066425"/>
                  </a:ext>
                </a:extLst>
              </a:tr>
              <a:tr h="54011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Geothermal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Water is pumped under the Earth and turns to steam.  This turns a turbine to turn a generator.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</a:rPr>
                        <a:t>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Electricity generation and heating.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Reliable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Doesn’t produce greenhouse gases.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510189"/>
                  </a:ext>
                </a:extLst>
              </a:tr>
              <a:tr h="6733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Tidal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Water is trapped from high tide behind a barrage and then released into the sea through turbines.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</a:rPr>
                        <a:t>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Electricity generation.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Reliable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Affect river estuaries and the habitats of animals. Don’t produce greenhouse gases.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77511"/>
                  </a:ext>
                </a:extLst>
              </a:tr>
              <a:tr h="6733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Solar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Transfers energy from the Sun using solar panels.  They can be used to generate electricity or heat water.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</a:rPr>
                        <a:t>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Electricity generation and heating.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No energy produced at night and affected by windy weather.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Cover large areas to generate enough power. Don’t produce greenhouse gases.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791066"/>
                  </a:ext>
                </a:extLst>
              </a:tr>
              <a:tr h="6733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Water Waves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The waves make a floating generator move up and down to generate electricity.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Renewable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Electricity generation.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Affected by storms and don’t make a constant supply of electricity.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/>
                        <a:t>Can spoil the coastline and affect habitats. Don’t produce greenhouse gases.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548864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25953" y="0"/>
            <a:ext cx="9144000" cy="351723"/>
            <a:chOff x="-25953" y="0"/>
            <a:chExt cx="9144000" cy="351723"/>
          </a:xfrm>
        </p:grpSpPr>
        <p:sp>
          <p:nvSpPr>
            <p:cNvPr id="6" name="Rectangle 5"/>
            <p:cNvSpPr/>
            <p:nvPr/>
          </p:nvSpPr>
          <p:spPr>
            <a:xfrm>
              <a:off x="-25953" y="0"/>
              <a:ext cx="9144000" cy="351723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P1 Knowledge Organiser – 4.1.1 – Energy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36531" y="22437"/>
              <a:ext cx="324458" cy="3244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7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008b57-3869-4841-8903-9512bd1c11d5">
      <Terms xmlns="http://schemas.microsoft.com/office/infopath/2007/PartnerControls"/>
    </lcf76f155ced4ddcb4097134ff3c332f>
    <TaxCatchAll xmlns="7bd4f911-043d-484b-8ac4-945b4989198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7F65C0F44584AA374706A346F9F52" ma:contentTypeVersion="15" ma:contentTypeDescription="Create a new document." ma:contentTypeScope="" ma:versionID="cdae2e6f49a91da88d62a48b7b9f301e">
  <xsd:schema xmlns:xsd="http://www.w3.org/2001/XMLSchema" xmlns:xs="http://www.w3.org/2001/XMLSchema" xmlns:p="http://schemas.microsoft.com/office/2006/metadata/properties" xmlns:ns2="c3008b57-3869-4841-8903-9512bd1c11d5" xmlns:ns3="7bd4f911-043d-484b-8ac4-945b49891986" targetNamespace="http://schemas.microsoft.com/office/2006/metadata/properties" ma:root="true" ma:fieldsID="5fbe44a068b96e9954872bfd115c792e" ns2:_="" ns3:_="">
    <xsd:import namespace="c3008b57-3869-4841-8903-9512bd1c11d5"/>
    <xsd:import namespace="7bd4f911-043d-484b-8ac4-945b4989198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08b57-3869-4841-8903-9512bd1c11d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6eebefc-da06-4060-b0ee-af1a38e992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d4f911-043d-484b-8ac4-945b4989198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40f20e-cd8e-497c-a163-9e3d772496e6}" ma:internalName="TaxCatchAll" ma:showField="CatchAllData" ma:web="7bd4f911-043d-484b-8ac4-945b498919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9FCD5A-C698-433F-852F-A80C55B9C80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750f323-e804-4e6c-b5cf-443d96d75ee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8FFF59F-0725-44CC-810F-817FA4DC81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5770E4-BA98-4365-89A0-853AE46F980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3455</TotalTime>
  <Words>852</Words>
  <Application>Microsoft Office PowerPoint</Application>
  <PresentationFormat>On-screen Show (4:3)</PresentationFormat>
  <Paragraphs>176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Phillips</dc:creator>
  <cp:lastModifiedBy>David Kitley</cp:lastModifiedBy>
  <cp:revision>158</cp:revision>
  <cp:lastPrinted>2018-03-03T19:31:03Z</cp:lastPrinted>
  <dcterms:created xsi:type="dcterms:W3CDTF">2018-02-18T16:22:19Z</dcterms:created>
  <dcterms:modified xsi:type="dcterms:W3CDTF">2020-04-21T08:17:21Z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0x010100DEB7F65C0F44584AA374706A346F9F52</vt:lpwstr>
  </property>
  <property fmtid="{D5CDD505-2E9C-101B-9397-08002B2CF9AE}" pid="3" name="Order">
    <vt:r8>9223600</vt:r8>
  </property>
  <property fmtid="{D5CDD505-2E9C-101B-9397-08002B2CF9AE}" pid="4" name="MediaServiceImageTags">
    <vt:lpwstr/>
  </property>
</Properties>
</file>